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9"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404"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E66B847-F6FD-4FB8-8296-AF3783CBE57E}"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3C90213-F8B2-404C-8B7A-7C14F1600BB3}" type="slidenum">
              <a:rPr kumimoji="1" lang="ja-JP" altLang="en-US" smtClean="0"/>
              <a:t>‹#›</a:t>
            </a:fld>
            <a:endParaRPr kumimoji="1" lang="ja-JP" altLang="en-US"/>
          </a:p>
        </p:txBody>
      </p:sp>
    </p:spTree>
    <p:extLst>
      <p:ext uri="{BB962C8B-B14F-4D97-AF65-F5344CB8AC3E}">
        <p14:creationId xmlns:p14="http://schemas.microsoft.com/office/powerpoint/2010/main" val="22442681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C90213-F8B2-404C-8B7A-7C14F1600BB3}" type="slidenum">
              <a:rPr kumimoji="1" lang="ja-JP" altLang="en-US" smtClean="0"/>
              <a:t>1</a:t>
            </a:fld>
            <a:endParaRPr kumimoji="1" lang="ja-JP" altLang="en-US"/>
          </a:p>
        </p:txBody>
      </p:sp>
    </p:spTree>
    <p:extLst>
      <p:ext uri="{BB962C8B-B14F-4D97-AF65-F5344CB8AC3E}">
        <p14:creationId xmlns:p14="http://schemas.microsoft.com/office/powerpoint/2010/main" val="183415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5"/>
            <a:ext cx="5143500" cy="2391656"/>
          </a:xfrm>
        </p:spPr>
        <p:txBody>
          <a:bodyPr/>
          <a:lstStyle>
            <a:lvl1pPr marL="0" indent="0" algn="ctr">
              <a:buNone/>
              <a:defRPr sz="1800"/>
            </a:lvl1pPr>
            <a:lvl2pPr marL="342890" indent="0" algn="ctr">
              <a:buNone/>
              <a:defRPr sz="1500"/>
            </a:lvl2pPr>
            <a:lvl3pPr marL="685780" indent="0" algn="ctr">
              <a:buNone/>
              <a:defRPr sz="1350"/>
            </a:lvl3pPr>
            <a:lvl4pPr marL="1028671" indent="0" algn="ctr">
              <a:buNone/>
              <a:defRPr sz="1200"/>
            </a:lvl4pPr>
            <a:lvl5pPr marL="1371561" indent="0" algn="ctr">
              <a:buNone/>
              <a:defRPr sz="1200"/>
            </a:lvl5pPr>
            <a:lvl6pPr marL="1714451" indent="0" algn="ctr">
              <a:buNone/>
              <a:defRPr sz="1200"/>
            </a:lvl6pPr>
            <a:lvl7pPr marL="2057341" indent="0" algn="ctr">
              <a:buNone/>
              <a:defRPr sz="1200"/>
            </a:lvl7pPr>
            <a:lvl8pPr marL="2400232" indent="0" algn="ctr">
              <a:buNone/>
              <a:defRPr sz="1200"/>
            </a:lvl8pPr>
            <a:lvl9pPr marL="2743122"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331725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35097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4"/>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144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362673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7"/>
            <a:ext cx="5915025" cy="2166937"/>
          </a:xfrm>
        </p:spPr>
        <p:txBody>
          <a:bodyPr/>
          <a:lstStyle>
            <a:lvl1pPr marL="0" indent="0">
              <a:buNone/>
              <a:defRPr sz="1800">
                <a:solidFill>
                  <a:schemeClr val="tx1"/>
                </a:solidFill>
              </a:defRPr>
            </a:lvl1pPr>
            <a:lvl2pPr marL="342890" indent="0">
              <a:buNone/>
              <a:defRPr sz="1500">
                <a:solidFill>
                  <a:schemeClr val="tx1">
                    <a:tint val="75000"/>
                  </a:schemeClr>
                </a:solidFill>
              </a:defRPr>
            </a:lvl2pPr>
            <a:lvl3pPr marL="685780" indent="0">
              <a:buNone/>
              <a:defRPr sz="1350">
                <a:solidFill>
                  <a:schemeClr val="tx1">
                    <a:tint val="75000"/>
                  </a:schemeClr>
                </a:solidFill>
              </a:defRPr>
            </a:lvl3pPr>
            <a:lvl4pPr marL="1028671" indent="0">
              <a:buNone/>
              <a:defRPr sz="1200">
                <a:solidFill>
                  <a:schemeClr val="tx1">
                    <a:tint val="75000"/>
                  </a:schemeClr>
                </a:solidFill>
              </a:defRPr>
            </a:lvl4pPr>
            <a:lvl5pPr marL="1371561" indent="0">
              <a:buNone/>
              <a:defRPr sz="1200">
                <a:solidFill>
                  <a:schemeClr val="tx1">
                    <a:tint val="75000"/>
                  </a:schemeClr>
                </a:solidFill>
              </a:defRPr>
            </a:lvl5pPr>
            <a:lvl6pPr marL="1714451" indent="0">
              <a:buNone/>
              <a:defRPr sz="1200">
                <a:solidFill>
                  <a:schemeClr val="tx1">
                    <a:tint val="75000"/>
                  </a:schemeClr>
                </a:solidFill>
              </a:defRPr>
            </a:lvl6pPr>
            <a:lvl7pPr marL="2057341" indent="0">
              <a:buNone/>
              <a:defRPr sz="1200">
                <a:solidFill>
                  <a:schemeClr val="tx1">
                    <a:tint val="75000"/>
                  </a:schemeClr>
                </a:solidFill>
              </a:defRPr>
            </a:lvl7pPr>
            <a:lvl8pPr marL="2400232" indent="0">
              <a:buNone/>
              <a:defRPr sz="1200">
                <a:solidFill>
                  <a:schemeClr val="tx1">
                    <a:tint val="75000"/>
                  </a:schemeClr>
                </a:solidFill>
              </a:defRPr>
            </a:lvl8pPr>
            <a:lvl9pPr marL="2743122"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148390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360382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8"/>
            <a:ext cx="2901255" cy="1190095"/>
          </a:xfrm>
        </p:spPr>
        <p:txBody>
          <a:bodyPr anchor="b"/>
          <a:lstStyle>
            <a:lvl1pPr marL="0" indent="0">
              <a:buNone/>
              <a:defRPr sz="1800" b="1"/>
            </a:lvl1pPr>
            <a:lvl2pPr marL="342890" indent="0">
              <a:buNone/>
              <a:defRPr sz="1500" b="1"/>
            </a:lvl2pPr>
            <a:lvl3pPr marL="685780" indent="0">
              <a:buNone/>
              <a:defRPr sz="1350" b="1"/>
            </a:lvl3pPr>
            <a:lvl4pPr marL="1028671" indent="0">
              <a:buNone/>
              <a:defRPr sz="1200" b="1"/>
            </a:lvl4pPr>
            <a:lvl5pPr marL="1371561" indent="0">
              <a:buNone/>
              <a:defRPr sz="1200" b="1"/>
            </a:lvl5pPr>
            <a:lvl6pPr marL="1714451" indent="0">
              <a:buNone/>
              <a:defRPr sz="1200" b="1"/>
            </a:lvl6pPr>
            <a:lvl7pPr marL="2057341" indent="0">
              <a:buNone/>
              <a:defRPr sz="1200" b="1"/>
            </a:lvl7pPr>
            <a:lvl8pPr marL="2400232" indent="0">
              <a:buNone/>
              <a:defRPr sz="1200" b="1"/>
            </a:lvl8pPr>
            <a:lvl9pPr marL="2743122"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90" indent="0">
              <a:buNone/>
              <a:defRPr sz="1500" b="1"/>
            </a:lvl2pPr>
            <a:lvl3pPr marL="685780" indent="0">
              <a:buNone/>
              <a:defRPr sz="1350" b="1"/>
            </a:lvl3pPr>
            <a:lvl4pPr marL="1028671" indent="0">
              <a:buNone/>
              <a:defRPr sz="1200" b="1"/>
            </a:lvl4pPr>
            <a:lvl5pPr marL="1371561" indent="0">
              <a:buNone/>
              <a:defRPr sz="1200" b="1"/>
            </a:lvl5pPr>
            <a:lvl6pPr marL="1714451" indent="0">
              <a:buNone/>
              <a:defRPr sz="1200" b="1"/>
            </a:lvl6pPr>
            <a:lvl7pPr marL="2057341" indent="0">
              <a:buNone/>
              <a:defRPr sz="1200" b="1"/>
            </a:lvl7pPr>
            <a:lvl8pPr marL="2400232" indent="0">
              <a:buNone/>
              <a:defRPr sz="1200" b="1"/>
            </a:lvl8pPr>
            <a:lvl9pPr marL="2743122"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4"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155108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188221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498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4"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90" indent="0">
              <a:buNone/>
              <a:defRPr sz="1050"/>
            </a:lvl2pPr>
            <a:lvl3pPr marL="685780" indent="0">
              <a:buNone/>
              <a:defRPr sz="900"/>
            </a:lvl3pPr>
            <a:lvl4pPr marL="1028671" indent="0">
              <a:buNone/>
              <a:defRPr sz="750"/>
            </a:lvl4pPr>
            <a:lvl5pPr marL="1371561" indent="0">
              <a:buNone/>
              <a:defRPr sz="750"/>
            </a:lvl5pPr>
            <a:lvl6pPr marL="1714451" indent="0">
              <a:buNone/>
              <a:defRPr sz="750"/>
            </a:lvl6pPr>
            <a:lvl7pPr marL="2057341" indent="0">
              <a:buNone/>
              <a:defRPr sz="750"/>
            </a:lvl7pPr>
            <a:lvl8pPr marL="2400232" indent="0">
              <a:buNone/>
              <a:defRPr sz="750"/>
            </a:lvl8pPr>
            <a:lvl9pPr marL="2743122"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318002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4" y="1426283"/>
            <a:ext cx="3471863" cy="7039681"/>
          </a:xfrm>
        </p:spPr>
        <p:txBody>
          <a:bodyPr anchor="t"/>
          <a:lstStyle>
            <a:lvl1pPr marL="0" indent="0">
              <a:buNone/>
              <a:defRPr sz="2400"/>
            </a:lvl1pPr>
            <a:lvl2pPr marL="342890" indent="0">
              <a:buNone/>
              <a:defRPr sz="2100"/>
            </a:lvl2pPr>
            <a:lvl3pPr marL="685780" indent="0">
              <a:buNone/>
              <a:defRPr sz="1800"/>
            </a:lvl3pPr>
            <a:lvl4pPr marL="1028671" indent="0">
              <a:buNone/>
              <a:defRPr sz="1500"/>
            </a:lvl4pPr>
            <a:lvl5pPr marL="1371561" indent="0">
              <a:buNone/>
              <a:defRPr sz="1500"/>
            </a:lvl5pPr>
            <a:lvl6pPr marL="1714451" indent="0">
              <a:buNone/>
              <a:defRPr sz="1500"/>
            </a:lvl6pPr>
            <a:lvl7pPr marL="2057341" indent="0">
              <a:buNone/>
              <a:defRPr sz="1500"/>
            </a:lvl7pPr>
            <a:lvl8pPr marL="2400232" indent="0">
              <a:buNone/>
              <a:defRPr sz="1500"/>
            </a:lvl8pPr>
            <a:lvl9pPr marL="2743122"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90" indent="0">
              <a:buNone/>
              <a:defRPr sz="1050"/>
            </a:lvl2pPr>
            <a:lvl3pPr marL="685780" indent="0">
              <a:buNone/>
              <a:defRPr sz="900"/>
            </a:lvl3pPr>
            <a:lvl4pPr marL="1028671" indent="0">
              <a:buNone/>
              <a:defRPr sz="750"/>
            </a:lvl4pPr>
            <a:lvl5pPr marL="1371561" indent="0">
              <a:buNone/>
              <a:defRPr sz="750"/>
            </a:lvl5pPr>
            <a:lvl6pPr marL="1714451" indent="0">
              <a:buNone/>
              <a:defRPr sz="750"/>
            </a:lvl6pPr>
            <a:lvl7pPr marL="2057341" indent="0">
              <a:buNone/>
              <a:defRPr sz="750"/>
            </a:lvl7pPr>
            <a:lvl8pPr marL="2400232" indent="0">
              <a:buNone/>
              <a:defRPr sz="750"/>
            </a:lvl8pPr>
            <a:lvl9pPr marL="2743122"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B44AA46-E135-4A75-ABE6-4401B3ABD82E}"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310692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B44AA46-E135-4A75-ABE6-4401B3ABD82E}" type="datetimeFigureOut">
              <a:rPr kumimoji="1" lang="ja-JP" altLang="en-US" smtClean="0"/>
              <a:t>2026/3/3</a:t>
            </a:fld>
            <a:endParaRPr kumimoji="1" lang="ja-JP" altLang="en-US"/>
          </a:p>
        </p:txBody>
      </p:sp>
      <p:sp>
        <p:nvSpPr>
          <p:cNvPr id="5" name="Footer Placeholder 4"/>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BB648A2-7FA0-4D78-B71C-B04DA4B24F0A}" type="slidenum">
              <a:rPr kumimoji="1" lang="ja-JP" altLang="en-US" smtClean="0"/>
              <a:t>‹#›</a:t>
            </a:fld>
            <a:endParaRPr kumimoji="1" lang="ja-JP" altLang="en-US"/>
          </a:p>
        </p:txBody>
      </p:sp>
    </p:spTree>
    <p:extLst>
      <p:ext uri="{BB962C8B-B14F-4D97-AF65-F5344CB8AC3E}">
        <p14:creationId xmlns:p14="http://schemas.microsoft.com/office/powerpoint/2010/main" val="827252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5" indent="-171445" algn="l" defTabSz="68578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35" indent="-171445" algn="l" defTabSz="68578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26" indent="-171445" algn="l" defTabSz="68578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16" indent="-171445" algn="l" defTabSz="68578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06" indent="-171445" algn="l" defTabSz="68578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96" indent="-171445" algn="l" defTabSz="68578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87" indent="-171445" algn="l" defTabSz="68578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77" indent="-171445" algn="l" defTabSz="68578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67" indent="-171445" algn="l" defTabSz="68578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80" rtl="0" eaLnBrk="1" latinLnBrk="0" hangingPunct="1">
        <a:defRPr kumimoji="1" sz="1350" kern="1200">
          <a:solidFill>
            <a:schemeClr val="tx1"/>
          </a:solidFill>
          <a:latin typeface="+mn-lt"/>
          <a:ea typeface="+mn-ea"/>
          <a:cs typeface="+mn-cs"/>
        </a:defRPr>
      </a:lvl1pPr>
      <a:lvl2pPr marL="342890" algn="l" defTabSz="685780" rtl="0" eaLnBrk="1" latinLnBrk="0" hangingPunct="1">
        <a:defRPr kumimoji="1" sz="1350" kern="1200">
          <a:solidFill>
            <a:schemeClr val="tx1"/>
          </a:solidFill>
          <a:latin typeface="+mn-lt"/>
          <a:ea typeface="+mn-ea"/>
          <a:cs typeface="+mn-cs"/>
        </a:defRPr>
      </a:lvl2pPr>
      <a:lvl3pPr marL="685780" algn="l" defTabSz="685780" rtl="0" eaLnBrk="1" latinLnBrk="0" hangingPunct="1">
        <a:defRPr kumimoji="1" sz="1350" kern="1200">
          <a:solidFill>
            <a:schemeClr val="tx1"/>
          </a:solidFill>
          <a:latin typeface="+mn-lt"/>
          <a:ea typeface="+mn-ea"/>
          <a:cs typeface="+mn-cs"/>
        </a:defRPr>
      </a:lvl3pPr>
      <a:lvl4pPr marL="1028671" algn="l" defTabSz="685780" rtl="0" eaLnBrk="1" latinLnBrk="0" hangingPunct="1">
        <a:defRPr kumimoji="1" sz="1350" kern="1200">
          <a:solidFill>
            <a:schemeClr val="tx1"/>
          </a:solidFill>
          <a:latin typeface="+mn-lt"/>
          <a:ea typeface="+mn-ea"/>
          <a:cs typeface="+mn-cs"/>
        </a:defRPr>
      </a:lvl4pPr>
      <a:lvl5pPr marL="1371561" algn="l" defTabSz="685780" rtl="0" eaLnBrk="1" latinLnBrk="0" hangingPunct="1">
        <a:defRPr kumimoji="1" sz="1350" kern="1200">
          <a:solidFill>
            <a:schemeClr val="tx1"/>
          </a:solidFill>
          <a:latin typeface="+mn-lt"/>
          <a:ea typeface="+mn-ea"/>
          <a:cs typeface="+mn-cs"/>
        </a:defRPr>
      </a:lvl5pPr>
      <a:lvl6pPr marL="1714451" algn="l" defTabSz="685780" rtl="0" eaLnBrk="1" latinLnBrk="0" hangingPunct="1">
        <a:defRPr kumimoji="1" sz="1350" kern="1200">
          <a:solidFill>
            <a:schemeClr val="tx1"/>
          </a:solidFill>
          <a:latin typeface="+mn-lt"/>
          <a:ea typeface="+mn-ea"/>
          <a:cs typeface="+mn-cs"/>
        </a:defRPr>
      </a:lvl6pPr>
      <a:lvl7pPr marL="2057341" algn="l" defTabSz="685780" rtl="0" eaLnBrk="1" latinLnBrk="0" hangingPunct="1">
        <a:defRPr kumimoji="1" sz="1350" kern="1200">
          <a:solidFill>
            <a:schemeClr val="tx1"/>
          </a:solidFill>
          <a:latin typeface="+mn-lt"/>
          <a:ea typeface="+mn-ea"/>
          <a:cs typeface="+mn-cs"/>
        </a:defRPr>
      </a:lvl7pPr>
      <a:lvl8pPr marL="2400232" algn="l" defTabSz="685780" rtl="0" eaLnBrk="1" latinLnBrk="0" hangingPunct="1">
        <a:defRPr kumimoji="1" sz="1350" kern="1200">
          <a:solidFill>
            <a:schemeClr val="tx1"/>
          </a:solidFill>
          <a:latin typeface="+mn-lt"/>
          <a:ea typeface="+mn-ea"/>
          <a:cs typeface="+mn-cs"/>
        </a:defRPr>
      </a:lvl8pPr>
      <a:lvl9pPr marL="2743122" algn="l" defTabSz="68578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9E37"/>
        </a:solidFill>
        <a:effectLst/>
      </p:bgPr>
    </p:bg>
    <p:spTree>
      <p:nvGrpSpPr>
        <p:cNvPr id="1" name=""/>
        <p:cNvGrpSpPr/>
        <p:nvPr/>
      </p:nvGrpSpPr>
      <p:grpSpPr>
        <a:xfrm>
          <a:off x="0" y="0"/>
          <a:ext cx="0" cy="0"/>
          <a:chOff x="0" y="0"/>
          <a:chExt cx="0" cy="0"/>
        </a:xfrm>
      </p:grpSpPr>
      <p:sp>
        <p:nvSpPr>
          <p:cNvPr id="6" name="正方形/長方形 5"/>
          <p:cNvSpPr/>
          <p:nvPr/>
        </p:nvSpPr>
        <p:spPr>
          <a:xfrm>
            <a:off x="1" y="1444152"/>
            <a:ext cx="6858000" cy="8148032"/>
          </a:xfrm>
          <a:prstGeom prst="rect">
            <a:avLst/>
          </a:prstGeom>
          <a:solidFill>
            <a:schemeClr val="bg1"/>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3" rtl="0" eaLnBrk="1" fontAlgn="auto" latinLnBrk="0" hangingPunct="1">
              <a:lnSpc>
                <a:spcPct val="100000"/>
              </a:lnSpc>
              <a:spcBef>
                <a:spcPts val="0"/>
              </a:spcBef>
              <a:spcAft>
                <a:spcPts val="0"/>
              </a:spcAft>
              <a:buClrTx/>
              <a:buSzTx/>
              <a:buFontTx/>
              <a:buNone/>
              <a:tabLst/>
              <a:defRPr/>
            </a:pPr>
            <a:endParaRPr kumimoji="1" lang="ja-JP" altLang="en-US" sz="196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22"/>
          <p:cNvSpPr txBox="1"/>
          <p:nvPr/>
        </p:nvSpPr>
        <p:spPr>
          <a:xfrm>
            <a:off x="-10328" y="9592184"/>
            <a:ext cx="6878658" cy="261610"/>
          </a:xfrm>
          <a:prstGeom prst="rect">
            <a:avLst/>
          </a:prstGeom>
          <a:noFill/>
        </p:spPr>
        <p:txBody>
          <a:bodyPr wrap="square" rtlCol="0">
            <a:spAutoFit/>
          </a:bodyPr>
          <a:lstStyle/>
          <a:p>
            <a:pPr marL="0" marR="0" lvl="0" indent="0" algn="ctr" defTabSz="91437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＜お問い合わせ先＞　桜井市役所　</a:t>
            </a:r>
            <a:r>
              <a:rPr kumimoji="1" lang="ja-JP" altLang="en-US" sz="11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高齢福祉課　地域包括ケア係</a:t>
            </a: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1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0744-42-9111</a:t>
            </a:r>
            <a:r>
              <a:rPr kumimoji="1" lang="ja-JP" altLang="en-US" sz="11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（内線</a:t>
            </a:r>
            <a:r>
              <a:rPr kumimoji="1" lang="en-US" altLang="ja-JP" sz="11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2172</a:t>
            </a:r>
            <a:r>
              <a:rPr kumimoji="1" lang="ja-JP" altLang="en-US" sz="11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4467" t="1608" b="1496"/>
          <a:stretch/>
        </p:blipFill>
        <p:spPr>
          <a:xfrm>
            <a:off x="5284278" y="7248916"/>
            <a:ext cx="1423269" cy="1751344"/>
          </a:xfrm>
          <a:prstGeom prst="rect">
            <a:avLst/>
          </a:prstGeom>
        </p:spPr>
      </p:pic>
      <p:grpSp>
        <p:nvGrpSpPr>
          <p:cNvPr id="10" name="グループ化 9"/>
          <p:cNvGrpSpPr/>
          <p:nvPr/>
        </p:nvGrpSpPr>
        <p:grpSpPr>
          <a:xfrm>
            <a:off x="658908" y="255832"/>
            <a:ext cx="5952930" cy="1005038"/>
            <a:chOff x="457684" y="694614"/>
            <a:chExt cx="5952930" cy="1843620"/>
          </a:xfrm>
        </p:grpSpPr>
        <p:sp>
          <p:nvSpPr>
            <p:cNvPr id="4" name="テキスト ボックス 3"/>
            <p:cNvSpPr txBox="1"/>
            <p:nvPr/>
          </p:nvSpPr>
          <p:spPr>
            <a:xfrm>
              <a:off x="457684" y="1013871"/>
              <a:ext cx="5952930" cy="1524363"/>
            </a:xfrm>
            <a:prstGeom prst="rect">
              <a:avLst/>
            </a:prstGeom>
            <a:noFill/>
          </p:spPr>
          <p:txBody>
            <a:bodyPr wrap="square" rtlCol="0">
              <a:spAutoFit/>
            </a:bodyPr>
            <a:lstStyle/>
            <a:p>
              <a:pPr marL="0" marR="0" lvl="0" indent="0" algn="ctr" defTabSz="914373"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w="3175">
                    <a:solidFill>
                      <a:prstClr val="white"/>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カフェ </a:t>
              </a:r>
              <a:r>
                <a:rPr kumimoji="1" lang="ja-JP" altLang="en-US" sz="4800" b="1" i="0" u="none" strike="noStrike" kern="1200" cap="none" spc="0" normalizeH="0" baseline="0" noProof="0" dirty="0">
                  <a:ln w="3175">
                    <a:solidFill>
                      <a:prstClr val="white"/>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ひだまり</a:t>
              </a:r>
            </a:p>
          </p:txBody>
        </p:sp>
        <p:sp>
          <p:nvSpPr>
            <p:cNvPr id="8" name="テキスト ボックス 7"/>
            <p:cNvSpPr txBox="1"/>
            <p:nvPr/>
          </p:nvSpPr>
          <p:spPr>
            <a:xfrm>
              <a:off x="1456643" y="694614"/>
              <a:ext cx="3955012" cy="1784179"/>
            </a:xfrm>
            <a:prstGeom prst="rect">
              <a:avLst/>
            </a:prstGeom>
            <a:noFill/>
          </p:spPr>
          <p:txBody>
            <a:bodyPr wrap="square" rtlCol="0">
              <a:prstTxWarp prst="textArchUp">
                <a:avLst>
                  <a:gd name="adj" fmla="val 10724626"/>
                </a:avLst>
              </a:prstTxWarp>
              <a:spAutoFit/>
            </a:bodyPr>
            <a:lstStyle/>
            <a:p>
              <a:pPr marL="0" marR="0" lvl="0" indent="0" algn="ctr" defTabSz="91437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6350">
                    <a:solidFill>
                      <a:prstClr val="white"/>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認知症　さくらい　ささえあい</a:t>
              </a:r>
            </a:p>
          </p:txBody>
        </p:sp>
      </p:grpSp>
      <p:pic>
        <p:nvPicPr>
          <p:cNvPr id="27" name="図 26"/>
          <p:cNvPicPr>
            <a:picLocks noChangeAspect="1"/>
          </p:cNvPicPr>
          <p:nvPr/>
        </p:nvPicPr>
        <p:blipFill rotWithShape="1">
          <a:blip r:embed="rId4"/>
          <a:srcRect l="18769" t="35608" r="54984" b="20515"/>
          <a:stretch/>
        </p:blipFill>
        <p:spPr>
          <a:xfrm>
            <a:off x="6170752" y="3252180"/>
            <a:ext cx="683799" cy="549596"/>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0" y="1249548"/>
            <a:ext cx="6858000" cy="433137"/>
          </a:xfrm>
          <a:prstGeom prst="rect">
            <a:avLst/>
          </a:prstGeom>
        </p:spPr>
      </p:pic>
      <p:grpSp>
        <p:nvGrpSpPr>
          <p:cNvPr id="17" name="グループ化 16"/>
          <p:cNvGrpSpPr/>
          <p:nvPr/>
        </p:nvGrpSpPr>
        <p:grpSpPr>
          <a:xfrm>
            <a:off x="64908" y="72870"/>
            <a:ext cx="1188000" cy="1188000"/>
            <a:chOff x="6952929" y="98035"/>
            <a:chExt cx="1188000" cy="1188000"/>
          </a:xfrm>
        </p:grpSpPr>
        <p:sp>
          <p:nvSpPr>
            <p:cNvPr id="16" name="楕円 15"/>
            <p:cNvSpPr/>
            <p:nvPr/>
          </p:nvSpPr>
          <p:spPr>
            <a:xfrm>
              <a:off x="6952929" y="98035"/>
              <a:ext cx="1188000" cy="11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40" name="図 39"/>
            <p:cNvPicPr>
              <a:picLocks noChangeAspect="1"/>
            </p:cNvPicPr>
            <p:nvPr/>
          </p:nvPicPr>
          <p:blipFill rotWithShape="1">
            <a:blip r:embed="rId6">
              <a:clrChange>
                <a:clrFrom>
                  <a:srgbClr val="FFFFFF"/>
                </a:clrFrom>
                <a:clrTo>
                  <a:srgbClr val="FFFFFF">
                    <a:alpha val="0"/>
                  </a:srgbClr>
                </a:clrTo>
              </a:clrChange>
            </a:blip>
            <a:srcRect l="4083" r="4861" b="1302"/>
            <a:stretch/>
          </p:blipFill>
          <p:spPr>
            <a:xfrm>
              <a:off x="6981504" y="123901"/>
              <a:ext cx="1150729" cy="1156147"/>
            </a:xfrm>
            <a:prstGeom prst="rect">
              <a:avLst/>
            </a:prstGeom>
          </p:spPr>
        </p:pic>
      </p:grpSp>
      <p:sp>
        <p:nvSpPr>
          <p:cNvPr id="21" name="角丸四角形 20"/>
          <p:cNvSpPr/>
          <p:nvPr/>
        </p:nvSpPr>
        <p:spPr>
          <a:xfrm>
            <a:off x="64908" y="1925458"/>
            <a:ext cx="6711615" cy="1317443"/>
          </a:xfrm>
          <a:prstGeom prst="roundRect">
            <a:avLst>
              <a:gd name="adj" fmla="val 3218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テキスト ボックス 34"/>
          <p:cNvSpPr txBox="1"/>
          <p:nvPr/>
        </p:nvSpPr>
        <p:spPr>
          <a:xfrm>
            <a:off x="118619" y="2381335"/>
            <a:ext cx="6687089" cy="784830"/>
          </a:xfrm>
          <a:prstGeom prst="rect">
            <a:avLst/>
          </a:prstGeom>
          <a:noFill/>
        </p:spPr>
        <p:txBody>
          <a:bodyPr wrap="square" rtlCol="0">
            <a:spAutoFit/>
          </a:bodyPr>
          <a:lstStyle/>
          <a:p>
            <a:pPr marL="0" marR="0" lvl="0" indent="0" algn="l" defTabSz="914373"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認知症の</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方</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や認知症の方を支えるご家族がほっと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息抜きして</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心を軽くできるよう、参加者同士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お話ししたり、ちょっとした催しを楽しんだりするところです。</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373"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また、医療や介護に携わる専門スタッフとのおしゃべりやご相談もお気軽にできます。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90259" y="2026437"/>
            <a:ext cx="6531876" cy="338554"/>
          </a:xfrm>
          <a:prstGeom prst="rect">
            <a:avLst/>
          </a:prstGeom>
          <a:noFill/>
        </p:spPr>
        <p:txBody>
          <a:bodyPr wrap="square" rtlCol="0">
            <a:spAutoFit/>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w="6350">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カフェひだまり（認知症カフェ）ってどんなところ？</a:t>
            </a:r>
            <a:endPar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二等辺三角形 23"/>
          <p:cNvSpPr/>
          <p:nvPr/>
        </p:nvSpPr>
        <p:spPr>
          <a:xfrm rot="7514514">
            <a:off x="5774584" y="2870608"/>
            <a:ext cx="430380" cy="827403"/>
          </a:xfrm>
          <a:prstGeom prst="triangle">
            <a:avLst>
              <a:gd name="adj" fmla="val 1274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正方形/長方形 64"/>
          <p:cNvSpPr/>
          <p:nvPr/>
        </p:nvSpPr>
        <p:spPr>
          <a:xfrm>
            <a:off x="93483" y="6980884"/>
            <a:ext cx="6395877" cy="2108269"/>
          </a:xfrm>
          <a:prstGeom prst="rect">
            <a:avLst/>
          </a:prstGeom>
        </p:spPr>
        <p:txBody>
          <a:bodyPr wrap="square">
            <a:spAutoFit/>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場　所</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桜井市保健福祉センター陽だまり　２階　会議室</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２</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dirty="0" smtClean="0">
                <a:solidFill>
                  <a:prstClr val="black"/>
                </a:solidFill>
                <a:latin typeface="メイリオ" panose="020B0604030504040204" pitchFamily="50" charset="-128"/>
                <a:ea typeface="メイリオ" panose="020B0604030504040204" pitchFamily="50" charset="-128"/>
              </a:rPr>
              <a:t>　　　　 </a:t>
            </a:r>
            <a:r>
              <a:rPr kumimoji="1" lang="ja-JP" altLang="en-US" sz="1400" dirty="0" smtClean="0">
                <a:solidFill>
                  <a:srgbClr val="FF0000"/>
                </a:solidFill>
                <a:latin typeface="メイリオ" panose="020B0604030504040204" pitchFamily="50" charset="-128"/>
                <a:ea typeface="メイリオ" panose="020B0604030504040204" pitchFamily="50" charset="-128"/>
              </a:rPr>
              <a:t>★</a:t>
            </a:r>
            <a:r>
              <a:rPr kumimoji="1" lang="en-US" altLang="ja-JP" sz="1400" dirty="0">
                <a:solidFill>
                  <a:srgbClr val="FF0000"/>
                </a:solidFill>
                <a:latin typeface="メイリオ" panose="020B0604030504040204" pitchFamily="50" charset="-128"/>
                <a:ea typeface="メイリオ" panose="020B0604030504040204" pitchFamily="50" charset="-128"/>
              </a:rPr>
              <a:t>4</a:t>
            </a:r>
            <a:r>
              <a:rPr kumimoji="1" lang="ja-JP" altLang="en-US" sz="1400" dirty="0" smtClean="0">
                <a:solidFill>
                  <a:srgbClr val="FF0000"/>
                </a:solidFill>
                <a:latin typeface="メイリオ" panose="020B0604030504040204" pitchFamily="50" charset="-128"/>
                <a:ea typeface="メイリオ" panose="020B0604030504040204" pitchFamily="50" charset="-128"/>
              </a:rPr>
              <a:t>月</a:t>
            </a:r>
            <a:r>
              <a:rPr kumimoji="1" lang="en-US" altLang="ja-JP" sz="1400" dirty="0" smtClean="0">
                <a:solidFill>
                  <a:srgbClr val="FF0000"/>
                </a:solidFill>
                <a:latin typeface="メイリオ" panose="020B0604030504040204" pitchFamily="50" charset="-128"/>
                <a:ea typeface="メイリオ" panose="020B0604030504040204" pitchFamily="50" charset="-128"/>
              </a:rPr>
              <a:t>21</a:t>
            </a:r>
            <a:r>
              <a:rPr kumimoji="1" lang="ja-JP" altLang="en-US" sz="1400" dirty="0" smtClean="0">
                <a:solidFill>
                  <a:srgbClr val="FF0000"/>
                </a:solidFill>
                <a:latin typeface="メイリオ" panose="020B0604030504040204" pitchFamily="50" charset="-128"/>
                <a:ea typeface="メイリオ" panose="020B0604030504040204" pitchFamily="50" charset="-128"/>
              </a:rPr>
              <a:t>日</a:t>
            </a:r>
            <a:r>
              <a:rPr kumimoji="1" lang="ja-JP" altLang="en-US" sz="1400" dirty="0" smtClean="0">
                <a:solidFill>
                  <a:srgbClr val="FF0000"/>
                </a:solidFill>
                <a:latin typeface="メイリオ" panose="020B0604030504040204" pitchFamily="50" charset="-128"/>
                <a:ea typeface="メイリオ" panose="020B0604030504040204" pitchFamily="50" charset="-128"/>
              </a:rPr>
              <a:t>★</a:t>
            </a:r>
            <a:r>
              <a:rPr kumimoji="1" lang="ja-JP" altLang="en-US" sz="1400" dirty="0" smtClean="0">
                <a:solidFill>
                  <a:prstClr val="black"/>
                </a:solidFill>
                <a:latin typeface="メイリオ" panose="020B0604030504040204" pitchFamily="50" charset="-128"/>
                <a:ea typeface="メイリオ" panose="020B0604030504040204" pitchFamily="50" charset="-128"/>
              </a:rPr>
              <a:t>のみ　　　 陽だまり　３階　会議室３</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参加費</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無料</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　象</a:t>
            </a:r>
            <a:r>
              <a:rPr kumimoji="1" lang="ja-JP" altLang="en-US" sz="1400" b="0" i="0" u="none" strike="noStrike" kern="1200" cap="none" spc="0" normalizeH="0" baseline="0" noProof="0" dirty="0" smtClean="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認知症の方、認知症の方を介護しているご家族</a:t>
            </a:r>
            <a:endParaRPr kumimoji="1" lang="en-US" altLang="ja-JP" sz="1400" b="0" i="0" u="none" strike="noStrike" kern="1200" cap="none" spc="0" normalizeH="0" baseline="0" noProof="0" dirty="0" smtClean="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smtClean="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smtClean="0">
                <a:ln>
                  <a:solidFill>
                    <a:srgbClr val="FF00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お申し込みが必要</a:t>
            </a:r>
            <a:r>
              <a:rPr kumimoji="1" lang="ja-JP" altLang="en-US" sz="1400" b="0" i="0" u="none" strike="noStrike" kern="1200" cap="none" spc="0" normalizeH="0" baseline="0" noProof="0" dirty="0" smtClean="0">
                <a:ln>
                  <a:solidFill>
                    <a:sysClr val="windowText" lastClr="000000"/>
                  </a:solid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です</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申し込み・お問い合わせ</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桜井市役所高齢福祉課　地域包括ケア係</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（代表電話：</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0744-42-9111</a:t>
            </a:r>
            <a:r>
              <a:rPr kumimoji="1" lang="ja-JP" altLang="en-US" sz="1200" b="1" dirty="0" err="1">
                <a:solidFill>
                  <a:prstClr val="black"/>
                </a:solidFill>
                <a:latin typeface="メイリオ" panose="020B0604030504040204" pitchFamily="50" charset="-128"/>
                <a:ea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内線</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217</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まで</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9" name="グループ化 8"/>
          <p:cNvGrpSpPr/>
          <p:nvPr/>
        </p:nvGrpSpPr>
        <p:grpSpPr>
          <a:xfrm>
            <a:off x="135869" y="4051747"/>
            <a:ext cx="6586265" cy="2625834"/>
            <a:chOff x="146197" y="4167817"/>
            <a:chExt cx="6586265" cy="2625834"/>
          </a:xfrm>
        </p:grpSpPr>
        <p:grpSp>
          <p:nvGrpSpPr>
            <p:cNvPr id="66" name="グループ化 65"/>
            <p:cNvGrpSpPr/>
            <p:nvPr/>
          </p:nvGrpSpPr>
          <p:grpSpPr>
            <a:xfrm>
              <a:off x="146197" y="4167817"/>
              <a:ext cx="6586265" cy="2625834"/>
              <a:chOff x="135867" y="5206333"/>
              <a:chExt cx="6586265" cy="2625834"/>
            </a:xfrm>
          </p:grpSpPr>
          <p:sp>
            <p:nvSpPr>
              <p:cNvPr id="18" name="角丸四角形 17"/>
              <p:cNvSpPr/>
              <p:nvPr/>
            </p:nvSpPr>
            <p:spPr>
              <a:xfrm>
                <a:off x="135867" y="5206333"/>
                <a:ext cx="6586265" cy="2625834"/>
              </a:xfrm>
              <a:prstGeom prst="roundRect">
                <a:avLst>
                  <a:gd name="adj" fmla="val 9170"/>
                </a:avLst>
              </a:prstGeom>
              <a:solidFill>
                <a:schemeClr val="bg1"/>
              </a:solidFill>
              <a:ln w="19050" cap="rnd" cmpd="sng">
                <a:solidFill>
                  <a:srgbClr val="FB9E3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テキスト ボックス 18"/>
              <p:cNvSpPr txBox="1"/>
              <p:nvPr/>
            </p:nvSpPr>
            <p:spPr>
              <a:xfrm>
                <a:off x="385723" y="5400731"/>
                <a:ext cx="4795975" cy="2308324"/>
              </a:xfrm>
              <a:prstGeom prst="rect">
                <a:avLst/>
              </a:prstGeom>
              <a:noFill/>
              <a:ln>
                <a:noFill/>
              </a:ln>
            </p:spPr>
            <p:txBody>
              <a:bodyPr wrap="square" rtlCol="0">
                <a:spAutoFit/>
              </a:bodyPr>
              <a:lstStyle/>
              <a:p>
                <a:pPr defTabSz="914373">
                  <a:lnSpc>
                    <a:spcPct val="200000"/>
                  </a:lnSpc>
                  <a:defRPr/>
                </a:pPr>
                <a:r>
                  <a:rPr kumimoji="1" lang="en-US" altLang="ja-JP" sz="1200" b="1" u="sng"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200" b="1" u="sng" dirty="0" smtClean="0">
                    <a:solidFill>
                      <a:prstClr val="black"/>
                    </a:solidFill>
                    <a:latin typeface="HG丸ｺﾞｼｯｸM-PRO" panose="020F0600000000000000" pitchFamily="50" charset="-128"/>
                    <a:ea typeface="HG丸ｺﾞｼｯｸM-PRO" panose="020F0600000000000000" pitchFamily="50" charset="-128"/>
                  </a:rPr>
                  <a:t>　毎月</a:t>
                </a:r>
                <a:r>
                  <a:rPr kumimoji="1" lang="ja-JP" altLang="en-US" sz="1200" b="1" u="sng" dirty="0">
                    <a:solidFill>
                      <a:prstClr val="black"/>
                    </a:solidFill>
                    <a:latin typeface="HG丸ｺﾞｼｯｸM-PRO" panose="020F0600000000000000" pitchFamily="50" charset="-128"/>
                    <a:ea typeface="HG丸ｺﾞｼｯｸM-PRO" panose="020F0600000000000000" pitchFamily="50" charset="-128"/>
                  </a:rPr>
                  <a:t>第</a:t>
                </a:r>
                <a:r>
                  <a:rPr kumimoji="1" lang="en-US" altLang="ja-JP" sz="1200" b="1" u="sng"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200" b="1" u="sng" dirty="0" smtClean="0">
                    <a:solidFill>
                      <a:prstClr val="black"/>
                    </a:solidFill>
                    <a:latin typeface="HG丸ｺﾞｼｯｸM-PRO" panose="020F0600000000000000" pitchFamily="50" charset="-128"/>
                    <a:ea typeface="HG丸ｺﾞｼｯｸM-PRO" panose="020F0600000000000000" pitchFamily="50" charset="-128"/>
                  </a:rPr>
                  <a:t>火曜日</a:t>
                </a:r>
                <a:r>
                  <a:rPr kumimoji="1" lang="ja-JP" altLang="en-US" sz="1200" b="1" u="sng"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1200" b="1" u="sng" dirty="0" smtClean="0">
                    <a:solidFill>
                      <a:prstClr val="black"/>
                    </a:solidFill>
                    <a:latin typeface="HG丸ｺﾞｼｯｸM-PRO" panose="020F0600000000000000" pitchFamily="50" charset="-128"/>
                    <a:ea typeface="HG丸ｺﾞｼｯｸM-PRO" panose="020F0600000000000000" pitchFamily="50" charset="-128"/>
                  </a:rPr>
                  <a:t>13</a:t>
                </a:r>
                <a:r>
                  <a:rPr kumimoji="1" lang="ja-JP" altLang="en-US" sz="1200" b="1" u="sng"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200" b="1" u="sng" dirty="0" smtClean="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200" b="1" u="sng"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200" b="1" u="sng" dirty="0" smtClean="0">
                    <a:solidFill>
                      <a:prstClr val="black"/>
                    </a:solidFill>
                    <a:latin typeface="HG丸ｺﾞｼｯｸM-PRO" panose="020F0600000000000000" pitchFamily="50" charset="-128"/>
                    <a:ea typeface="HG丸ｺﾞｼｯｸM-PRO" panose="020F0600000000000000" pitchFamily="50" charset="-128"/>
                  </a:rPr>
                  <a:t>15</a:t>
                </a:r>
                <a:r>
                  <a:rPr kumimoji="1" lang="ja-JP" altLang="en-US" sz="1200" b="1" u="sng"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200" b="1" u="sng" dirty="0" smtClean="0">
                    <a:solidFill>
                      <a:prstClr val="black"/>
                    </a:solidFill>
                    <a:latin typeface="HG丸ｺﾞｼｯｸM-PRO" panose="020F0600000000000000" pitchFamily="50" charset="-128"/>
                    <a:ea typeface="HG丸ｺﾞｼｯｸM-PRO" panose="020F0600000000000000" pitchFamily="50" charset="-128"/>
                  </a:rPr>
                  <a:t>00</a:t>
                </a:r>
                <a:endParaRPr kumimoji="1" lang="en-US" altLang="ja-JP" sz="1200" b="1" u="sng"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373" rtl="0" eaLnBrk="1" fontAlgn="auto" latinLnBrk="0" hangingPunct="1">
                  <a:lnSpc>
                    <a:spcPct val="200000"/>
                  </a:lnSpc>
                  <a:spcBef>
                    <a:spcPts val="0"/>
                  </a:spcBef>
                  <a:spcAft>
                    <a:spcPts val="0"/>
                  </a:spcAft>
                  <a:buClrTx/>
                  <a:buSzTx/>
                  <a:buFontTx/>
                  <a:buNone/>
                  <a:tabLst/>
                  <a:defRPr/>
                </a:pP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rPr>
                  <a:t>4</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月</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21</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日★</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　　</a:t>
                </a:r>
                <a:r>
                  <a:rPr kumimoji="1" lang="en-US" altLang="ja-JP" sz="1200" b="1" dirty="0" smtClean="0">
                    <a:solidFill>
                      <a:prstClr val="black"/>
                    </a:solidFill>
                    <a:latin typeface="HG丸ｺﾞｼｯｸM-PRO" panose="020F0600000000000000" pitchFamily="50" charset="-128"/>
                    <a:ea typeface="HG丸ｺﾞｼｯｸM-PRO" panose="020F0600000000000000" pitchFamily="50" charset="-128"/>
                  </a:rPr>
                  <a:t>5</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月</a:t>
                </a:r>
                <a:r>
                  <a:rPr kumimoji="1" lang="en-US" altLang="ja-JP" sz="1200" b="1" dirty="0">
                    <a:solidFill>
                      <a:prstClr val="black"/>
                    </a:solidFill>
                    <a:latin typeface="HG丸ｺﾞｼｯｸM-PRO" panose="020F0600000000000000" pitchFamily="50" charset="-128"/>
                    <a:ea typeface="HG丸ｺﾞｼｯｸM-PRO" panose="020F0600000000000000" pitchFamily="50" charset="-128"/>
                  </a:rPr>
                  <a:t>19</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日</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　　</a:t>
                </a:r>
                <a:r>
                  <a:rPr kumimoji="1" lang="en-US" altLang="ja-JP" sz="1200" b="1" dirty="0" smtClean="0">
                    <a:solidFill>
                      <a:prstClr val="black"/>
                    </a:solidFill>
                    <a:latin typeface="HG丸ｺﾞｼｯｸM-PRO" panose="020F0600000000000000" pitchFamily="50" charset="-128"/>
                    <a:ea typeface="HG丸ｺﾞｼｯｸM-PRO" panose="020F0600000000000000" pitchFamily="50" charset="-128"/>
                  </a:rPr>
                  <a:t>6</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月</a:t>
                </a:r>
                <a:r>
                  <a:rPr kumimoji="1" lang="en-US" altLang="ja-JP" sz="1200" b="1" dirty="0">
                    <a:solidFill>
                      <a:prstClr val="black"/>
                    </a:solidFill>
                    <a:latin typeface="HG丸ｺﾞｼｯｸM-PRO" panose="020F0600000000000000" pitchFamily="50" charset="-128"/>
                    <a:ea typeface="HG丸ｺﾞｼｯｸM-PRO" panose="020F0600000000000000" pitchFamily="50" charset="-128"/>
                  </a:rPr>
                  <a:t>16</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日</a:t>
                </a:r>
                <a:endPar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pPr marL="0" marR="0" lvl="0" indent="0" algn="l" defTabSz="914373" rtl="0" eaLnBrk="1" fontAlgn="auto" latinLnBrk="0" hangingPunct="1">
                  <a:lnSpc>
                    <a:spcPct val="2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noProof="0" dirty="0">
                    <a:solidFill>
                      <a:prstClr val="black"/>
                    </a:solidFill>
                    <a:latin typeface="HG丸ｺﾞｼｯｸM-PRO" panose="020F0600000000000000" pitchFamily="50" charset="-128"/>
                    <a:ea typeface="HG丸ｺﾞｼｯｸM-PRO" panose="020F0600000000000000" pitchFamily="50" charset="-128"/>
                  </a:rPr>
                  <a:t>21</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dirty="0">
                    <a:solidFill>
                      <a:prstClr val="black"/>
                    </a:solidFill>
                    <a:latin typeface="HG丸ｺﾞｼｯｸM-PRO" panose="020F0600000000000000" pitchFamily="50" charset="-128"/>
                    <a:ea typeface="HG丸ｺﾞｼｯｸM-PRO" panose="020F0600000000000000" pitchFamily="50" charset="-128"/>
                  </a:rPr>
                  <a:t>18</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noProof="0" dirty="0">
                    <a:solidFill>
                      <a:prstClr val="black"/>
                    </a:solidFill>
                    <a:latin typeface="HG丸ｺﾞｼｯｸM-PRO" panose="020F0600000000000000" pitchFamily="50" charset="-128"/>
                    <a:ea typeface="HG丸ｺﾞｼｯｸM-PRO" panose="020F0600000000000000" pitchFamily="50" charset="-128"/>
                  </a:rPr>
                  <a:t>15</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endParaRPr kumimoji="1" lang="en-US" altLang="ja-JP"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73" rtl="0" eaLnBrk="1" fontAlgn="auto" latinLnBrk="0" hangingPunct="1">
                  <a:lnSpc>
                    <a:spcPct val="200000"/>
                  </a:lnSpc>
                  <a:spcBef>
                    <a:spcPts val="0"/>
                  </a:spcBef>
                  <a:spcAft>
                    <a:spcPts val="0"/>
                  </a:spcAft>
                  <a:buClrTx/>
                  <a:buSzTx/>
                  <a:buFontTx/>
                  <a:buNone/>
                  <a:tabLst/>
                  <a:defRPr/>
                </a:pPr>
                <a:r>
                  <a:rPr kumimoji="1" lang="en-US" altLang="ja-JP" sz="1200" b="1" dirty="0">
                    <a:solidFill>
                      <a:prstClr val="black"/>
                    </a:solidFill>
                    <a:latin typeface="HG丸ｺﾞｼｯｸM-PRO" panose="020F0600000000000000" pitchFamily="50" charset="-128"/>
                    <a:ea typeface="HG丸ｺﾞｼｯｸM-PRO" panose="020F0600000000000000" pitchFamily="50" charset="-128"/>
                  </a:rPr>
                  <a:t>10</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月</a:t>
                </a:r>
                <a:r>
                  <a:rPr kumimoji="1" lang="en-US" altLang="ja-JP" sz="1200" b="1" dirty="0">
                    <a:solidFill>
                      <a:prstClr val="black"/>
                    </a:solidFill>
                    <a:latin typeface="HG丸ｺﾞｼｯｸM-PRO" panose="020F0600000000000000" pitchFamily="50" charset="-128"/>
                    <a:ea typeface="HG丸ｺﾞｼｯｸM-PRO" panose="020F0600000000000000" pitchFamily="50" charset="-128"/>
                  </a:rPr>
                  <a:t>20</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日</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　</a:t>
                </a:r>
                <a:r>
                  <a:rPr kumimoji="1" lang="en-US" altLang="ja-JP" sz="1200" b="1" dirty="0" smtClean="0">
                    <a:solidFill>
                      <a:prstClr val="black"/>
                    </a:solidFill>
                    <a:latin typeface="HG丸ｺﾞｼｯｸM-PRO" panose="020F0600000000000000" pitchFamily="50" charset="-128"/>
                    <a:ea typeface="HG丸ｺﾞｼｯｸM-PRO" panose="020F0600000000000000" pitchFamily="50" charset="-128"/>
                  </a:rPr>
                  <a:t>11</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月</a:t>
                </a:r>
                <a:r>
                  <a:rPr kumimoji="1" lang="en-US" altLang="ja-JP" sz="1200" b="1" dirty="0">
                    <a:solidFill>
                      <a:prstClr val="black"/>
                    </a:solidFill>
                    <a:latin typeface="HG丸ｺﾞｼｯｸM-PRO" panose="020F0600000000000000" pitchFamily="50" charset="-128"/>
                    <a:ea typeface="HG丸ｺﾞｼｯｸM-PRO" panose="020F0600000000000000" pitchFamily="50" charset="-128"/>
                  </a:rPr>
                  <a:t>17</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日</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　</a:t>
                </a:r>
                <a:r>
                  <a:rPr kumimoji="1" lang="en-US" altLang="ja-JP" sz="1200" b="1" dirty="0" smtClean="0">
                    <a:solidFill>
                      <a:prstClr val="black"/>
                    </a:solidFill>
                    <a:latin typeface="HG丸ｺﾞｼｯｸM-PRO" panose="020F0600000000000000" pitchFamily="50" charset="-128"/>
                    <a:ea typeface="HG丸ｺﾞｼｯｸM-PRO" panose="020F0600000000000000" pitchFamily="50" charset="-128"/>
                  </a:rPr>
                  <a:t>12</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月</a:t>
                </a:r>
                <a:r>
                  <a:rPr kumimoji="1" lang="en-US" altLang="ja-JP" sz="1200" b="1" dirty="0">
                    <a:solidFill>
                      <a:prstClr val="black"/>
                    </a:solidFill>
                    <a:latin typeface="HG丸ｺﾞｼｯｸM-PRO" panose="020F0600000000000000" pitchFamily="50" charset="-128"/>
                    <a:ea typeface="HG丸ｺﾞｼｯｸM-PRO" panose="020F0600000000000000" pitchFamily="50" charset="-128"/>
                  </a:rPr>
                  <a:t>15</a:t>
                </a:r>
                <a:r>
                  <a:rPr kumimoji="1" lang="ja-JP" altLang="en-US" sz="1200" b="1" dirty="0" smtClean="0">
                    <a:solidFill>
                      <a:prstClr val="black"/>
                    </a:solidFill>
                    <a:latin typeface="HG丸ｺﾞｼｯｸM-PRO" panose="020F0600000000000000" pitchFamily="50" charset="-128"/>
                    <a:ea typeface="HG丸ｺﾞｼｯｸM-PRO" panose="020F0600000000000000" pitchFamily="50" charset="-128"/>
                  </a:rPr>
                  <a:t>日</a:t>
                </a:r>
                <a:endParaRPr kumimoji="1" lang="en-US" altLang="ja-JP" sz="1200" b="1"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373" rtl="0" eaLnBrk="1" fontAlgn="auto" latinLnBrk="0" hangingPunct="1">
                  <a:lnSpc>
                    <a:spcPct val="2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noProof="0" dirty="0">
                    <a:solidFill>
                      <a:prstClr val="black"/>
                    </a:solidFill>
                    <a:latin typeface="HG丸ｺﾞｼｯｸM-PRO" panose="020F0600000000000000" pitchFamily="50" charset="-128"/>
                    <a:ea typeface="HG丸ｺﾞｼｯｸM-PRO" panose="020F0600000000000000" pitchFamily="50" charset="-128"/>
                  </a:rPr>
                  <a:t>19</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noProof="0" dirty="0">
                    <a:solidFill>
                      <a:prstClr val="black"/>
                    </a:solidFill>
                    <a:latin typeface="HG丸ｺﾞｼｯｸM-PRO" panose="020F0600000000000000" pitchFamily="50" charset="-128"/>
                    <a:ea typeface="HG丸ｺﾞｼｯｸM-PRO" panose="020F0600000000000000" pitchFamily="50" charset="-128"/>
                  </a:rPr>
                  <a:t>16</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noProof="0" dirty="0">
                    <a:solidFill>
                      <a:prstClr val="black"/>
                    </a:solidFill>
                    <a:latin typeface="HG丸ｺﾞｼｯｸM-PRO" panose="020F0600000000000000" pitchFamily="50" charset="-128"/>
                    <a:ea typeface="HG丸ｺﾞｼｯｸM-PRO" panose="020F0600000000000000" pitchFamily="50" charset="-128"/>
                  </a:rPr>
                  <a:t>16</a:t>
                </a:r>
                <a:r>
                  <a:rPr kumimoji="1" lang="ja-JP" altLang="en-US"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endParaRPr kumimoji="1" lang="en-US" altLang="ja-JP"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373" rtl="0" eaLnBrk="1" fontAlgn="auto" latinLnBrk="0" hangingPunct="1">
                  <a:lnSpc>
                    <a:spcPct val="2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 name="グループ化 2"/>
            <p:cNvGrpSpPr/>
            <p:nvPr/>
          </p:nvGrpSpPr>
          <p:grpSpPr>
            <a:xfrm>
              <a:off x="5392290" y="4386424"/>
              <a:ext cx="1208897" cy="795504"/>
              <a:chOff x="4817554" y="4455654"/>
              <a:chExt cx="1687819" cy="1156869"/>
            </a:xfrm>
          </p:grpSpPr>
          <p:grpSp>
            <p:nvGrpSpPr>
              <p:cNvPr id="20" name="グループ化 19"/>
              <p:cNvGrpSpPr/>
              <p:nvPr/>
            </p:nvGrpSpPr>
            <p:grpSpPr>
              <a:xfrm>
                <a:off x="4817554" y="4614104"/>
                <a:ext cx="1687819" cy="911735"/>
                <a:chOff x="5064642" y="4610914"/>
                <a:chExt cx="1687819" cy="911735"/>
              </a:xfrm>
            </p:grpSpPr>
            <p:pic>
              <p:nvPicPr>
                <p:cNvPr id="12" name="図 11"/>
                <p:cNvPicPr>
                  <a:picLocks noChangeAspect="1"/>
                </p:cNvPicPr>
                <p:nvPr/>
              </p:nvPicPr>
              <p:blipFill rotWithShape="1">
                <a:blip r:embed="rId7"/>
                <a:srcRect l="67423" t="20312" r="14714" b="42969"/>
                <a:stretch/>
              </p:blipFill>
              <p:spPr>
                <a:xfrm>
                  <a:off x="6470097" y="4610914"/>
                  <a:ext cx="282364" cy="326340"/>
                </a:xfrm>
                <a:prstGeom prst="rect">
                  <a:avLst/>
                </a:prstGeom>
              </p:spPr>
            </p:pic>
            <p:pic>
              <p:nvPicPr>
                <p:cNvPr id="14" name="図 13"/>
                <p:cNvPicPr>
                  <a:picLocks noChangeAspect="1"/>
                </p:cNvPicPr>
                <p:nvPr/>
              </p:nvPicPr>
              <p:blipFill rotWithShape="1">
                <a:blip r:embed="rId8"/>
                <a:srcRect l="65813" t="20833" r="13543" b="43750"/>
                <a:stretch/>
              </p:blipFill>
              <p:spPr>
                <a:xfrm flipH="1">
                  <a:off x="5064642" y="4617850"/>
                  <a:ext cx="367461" cy="354429"/>
                </a:xfrm>
                <a:prstGeom prst="rect">
                  <a:avLst/>
                </a:prstGeom>
              </p:spPr>
            </p:pic>
            <p:pic>
              <p:nvPicPr>
                <p:cNvPr id="15" name="図 14"/>
                <p:cNvPicPr>
                  <a:picLocks noChangeAspect="1"/>
                </p:cNvPicPr>
                <p:nvPr/>
              </p:nvPicPr>
              <p:blipFill rotWithShape="1">
                <a:blip r:embed="rId9"/>
                <a:srcRect l="69034" t="20052" r="15593" b="41927"/>
                <a:stretch/>
              </p:blipFill>
              <p:spPr>
                <a:xfrm>
                  <a:off x="5248372" y="5157204"/>
                  <a:ext cx="262822" cy="365445"/>
                </a:xfrm>
                <a:prstGeom prst="rect">
                  <a:avLst/>
                </a:prstGeom>
              </p:spPr>
            </p:pic>
          </p:grpSp>
          <p:pic>
            <p:nvPicPr>
              <p:cNvPr id="22" name="図 21"/>
              <p:cNvPicPr>
                <a:picLocks noChangeAspect="1"/>
              </p:cNvPicPr>
              <p:nvPr/>
            </p:nvPicPr>
            <p:blipFill rotWithShape="1">
              <a:blip r:embed="rId10"/>
              <a:srcRect l="62884" t="17968" r="10762" b="21615"/>
              <a:stretch/>
            </p:blipFill>
            <p:spPr>
              <a:xfrm>
                <a:off x="5328204" y="4455654"/>
                <a:ext cx="897572" cy="1156869"/>
              </a:xfrm>
              <a:prstGeom prst="rect">
                <a:avLst/>
              </a:prstGeom>
            </p:spPr>
          </p:pic>
        </p:grpSp>
      </p:grpSp>
      <p:pic>
        <p:nvPicPr>
          <p:cNvPr id="77" name="図 76"/>
          <p:cNvPicPr>
            <a:picLocks noChangeAspect="1"/>
          </p:cNvPicPr>
          <p:nvPr/>
        </p:nvPicPr>
        <p:blipFill>
          <a:blip r:embed="rId11"/>
          <a:stretch>
            <a:fillRect/>
          </a:stretch>
        </p:blipFill>
        <p:spPr>
          <a:xfrm>
            <a:off x="4285501" y="4643386"/>
            <a:ext cx="1026403" cy="1103097"/>
          </a:xfrm>
          <a:prstGeom prst="rect">
            <a:avLst/>
          </a:prstGeom>
        </p:spPr>
      </p:pic>
      <p:pic>
        <p:nvPicPr>
          <p:cNvPr id="52" name="図 51"/>
          <p:cNvPicPr>
            <a:picLocks noChangeAspect="1"/>
          </p:cNvPicPr>
          <p:nvPr/>
        </p:nvPicPr>
        <p:blipFill rotWithShape="1">
          <a:blip r:embed="rId4"/>
          <a:srcRect l="18769" t="35608" r="54984" b="20515"/>
          <a:stretch/>
        </p:blipFill>
        <p:spPr>
          <a:xfrm rot="618388">
            <a:off x="5676521" y="5789931"/>
            <a:ext cx="699538" cy="562247"/>
          </a:xfrm>
          <a:prstGeom prst="rect">
            <a:avLst/>
          </a:prstGeom>
        </p:spPr>
      </p:pic>
      <p:sp>
        <p:nvSpPr>
          <p:cNvPr id="13" name="ハート 12"/>
          <p:cNvSpPr/>
          <p:nvPr/>
        </p:nvSpPr>
        <p:spPr>
          <a:xfrm rot="1354327">
            <a:off x="5949507" y="5469023"/>
            <a:ext cx="359563" cy="286876"/>
          </a:xfrm>
          <a:prstGeom prst="heart">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 name="テキスト ボックス 54"/>
          <p:cNvSpPr txBox="1"/>
          <p:nvPr/>
        </p:nvSpPr>
        <p:spPr>
          <a:xfrm>
            <a:off x="157458" y="3868817"/>
            <a:ext cx="5024241" cy="369332"/>
          </a:xfrm>
          <a:prstGeom prst="rect">
            <a:avLst/>
          </a:prstGeom>
          <a:solidFill>
            <a:schemeClr val="bg1"/>
          </a:solidFill>
        </p:spPr>
        <p:txBody>
          <a:bodyPr wrap="square" rtlCol="0">
            <a:spAutoFit/>
          </a:bodyPr>
          <a:lstStyle/>
          <a:p>
            <a:pPr marL="0" marR="0" lvl="0" indent="0" algn="l" defTabSz="91437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a:t>
            </a:r>
            <a:r>
              <a:rPr kumimoji="1" lang="ja-JP" altLang="en-US" sz="1600" b="1" dirty="0">
                <a:solidFill>
                  <a:prstClr val="black"/>
                </a:solidFill>
                <a:latin typeface="HG丸ｺﾞｼｯｸM-PRO" panose="020F0600000000000000" pitchFamily="50" charset="-128"/>
                <a:ea typeface="HG丸ｺﾞｼｯｸM-PRO" panose="020F0600000000000000" pitchFamily="50" charset="-128"/>
              </a:rPr>
              <a:t>８</a:t>
            </a:r>
            <a:r>
              <a:rPr kumimoji="1" lang="ja-JP" altLang="en-US"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ja-JP" altLang="en-US"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カフェの開催スケジュール　 🌼</a:t>
            </a:r>
            <a:endParaRPr kumimoji="1" lang="en-US" altLang="ja-JP"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63241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270</Words>
  <Application>Microsoft Office PowerPoint</Application>
  <PresentationFormat>A4 210 x 297 mm</PresentationFormat>
  <Paragraphs>23</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HG丸ｺﾞｼｯｸM-PRO</vt:lpstr>
      <vt:lpstr>ＭＳ Ｐゴシック</vt:lpstr>
      <vt:lpstr>メイリオ</vt:lpstr>
      <vt:lpstr>游ゴシック</vt:lpstr>
      <vt:lpstr>Arial</vt:lpstr>
      <vt:lpstr>Calibri</vt:lpstr>
      <vt:lpstr>Calibri Light</vt:lpstr>
      <vt:lpstr>1_Office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下出 和子</dc:creator>
  <cp:lastModifiedBy>下出 和子</cp:lastModifiedBy>
  <cp:revision>11</cp:revision>
  <cp:lastPrinted>2023-03-22T05:41:37Z</cp:lastPrinted>
  <dcterms:created xsi:type="dcterms:W3CDTF">2022-10-11T07:40:20Z</dcterms:created>
  <dcterms:modified xsi:type="dcterms:W3CDTF">2026-03-03T05:33:57Z</dcterms:modified>
</cp:coreProperties>
</file>