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906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2024" y="-252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6DE174-568E-409C-B551-354CAB056B7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61148E-C7C3-4D2B-A4D5-B9A04A010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0559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627A77-25FC-7612-0B36-62D2EFBDA2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0BA26C1-15BC-97FE-DFFE-46E6170CD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C92D02-7357-02C3-F14B-DE17E3E93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B355-E018-46FE-9A95-869FFD6E9B8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6AE23A-DD90-55FE-7FD3-BA5FA47FA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630DEB-347F-0E0F-4544-4AA72DFF9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BE44-ADD4-4018-8217-439803E283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1906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DD30E4-34B3-16DF-22C3-FF37B6922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69386CE-D92B-FAFF-0BD3-A3ABD08311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CEACBE-981B-048C-69C0-FE6FD5C66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B355-E018-46FE-9A95-869FFD6E9B8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7F46CA5-87FD-FBB2-039E-543F97FC8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D49D7A-7FE5-9B74-DA71-5E408D8D7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BE44-ADD4-4018-8217-439803E283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3267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54837F2-8F72-B853-3C72-A53C7C7E33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27D3068-CA07-1E95-D6B8-E8DDB0D2FA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5F2D605-BF51-D67F-DFA8-39A0D5695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B355-E018-46FE-9A95-869FFD6E9B8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FC09BD-64DC-6E52-1386-10E9FE578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F93710-801C-A7C3-3E18-055169ACA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BE44-ADD4-4018-8217-439803E283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6734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E9A581-7A28-4768-4FF7-2FC7FDD5A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2CBA4D7-7A0D-D51B-239B-64F3CE945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E1D199A-DB28-7AA8-0BD2-AAE328DF6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B355-E018-46FE-9A95-869FFD6E9B8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0FD20F-8DDB-F76F-7F83-6C1034DD2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6A9C76-0082-671F-E238-D685D65D7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BE44-ADD4-4018-8217-439803E283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7129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B36172-DE65-5DAC-AF80-B6F6B864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714254F-0180-D73C-F959-50178F499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82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82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27C64E-10A4-9B5D-01E0-C4E4EB064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B355-E018-46FE-9A95-869FFD6E9B8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4853657-8B2A-29AD-37A0-BD4DC4F0F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373E8E-5B78-D4EE-A05B-E63DB5B5F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BE44-ADD4-4018-8217-439803E283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7598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91A6A-704B-9B65-FAAA-C86C8D8EE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AFA8A54-4F86-D3E9-C5EF-E0E6E52E35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347E8BC-CE2C-FF87-1E5F-7057A4089B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21FFBE7-6868-BE3B-9C66-FC884D2A6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B355-E018-46FE-9A95-869FFD6E9B8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C6DF995-F270-BE77-8B97-81C5FA7D7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DC91124-90F2-3158-FACA-DF25BAC1B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BE44-ADD4-4018-8217-439803E283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4705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F9EAD5-E206-55FC-3719-60227136E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030CB58-9E3A-82F9-FC2D-E82CABD4E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3660322-9ABB-0C10-7A74-A565A2C40C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465C0BB-0DA3-8464-7DA3-445ADE0A64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92B57E8-B3BD-120F-B34A-37BBC6D179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D0953CD-2FBC-E022-9455-82B37DC88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B355-E018-46FE-9A95-869FFD6E9B8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98E3DC4-9967-63F6-89A0-9300E410C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35A21A9-16B7-79F9-D72D-D97A62F87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BE44-ADD4-4018-8217-439803E283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1385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50AFF8-75C1-8618-9F10-695F10943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E5FBFAF-50D2-E321-4403-84BCE7F3F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B355-E018-46FE-9A95-869FFD6E9B8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FC489A5-BD55-443E-6036-AC00D1DA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6EAFE0A-2615-434C-4D2D-326776641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BE44-ADD4-4018-8217-439803E283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779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502FBE6-BC6A-FA8E-85E5-9D57D1FBC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B355-E018-46FE-9A95-869FFD6E9B8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1414DB0-A675-A6F0-E087-1C557EAA3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30F096-DF5C-6CF1-2130-7DBBC1034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BE44-ADD4-4018-8217-439803E283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8340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DDA1E9-9DAD-4085-B47B-F31D06F63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7FBD7A-85D4-0300-8F83-464489BF7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6C880D6-488C-972F-8C64-BF3CE8F46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BE73780-32CE-FC0F-BF58-E2C3808A2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B355-E018-46FE-9A95-869FFD6E9B8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0CFC9C6-3979-308D-77E5-EF6DEAB2D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32F1878-F559-D890-A746-6BF7FC4EB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BE44-ADD4-4018-8217-439803E283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01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7A7E30-70DB-40D3-5A2F-C7272A017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31B9ADC-5FD0-D419-8E69-B5EF91A15D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F5B90AD-050A-3EF6-B77E-7602B57413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74B5B14-34FA-976B-8084-E69221A3E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B355-E018-46FE-9A95-869FFD6E9B8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D4DCF7A-2EEB-D797-F507-9ECF5F460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9B14E2-4398-EA84-7DD3-07C622278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9BE44-ADD4-4018-8217-439803E283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7942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A9EBCC0-10C9-1A25-73F3-104210C4E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58A4746-85FD-2630-6EF4-A4B0D77FD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BA15E3-D91C-9A28-6772-A88B61FE77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82B355-E018-46FE-9A95-869FFD6E9B8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737187E-A572-5AEC-049C-43EF672C84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6B45510-C6B5-B1E0-3B35-42534FC1E4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89BE44-ADD4-4018-8217-439803E283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3748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kumimoji="1"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7FDCE312-2B6C-A9F9-C651-6C1D7571330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-28912" y="-22119"/>
            <a:ext cx="6891313" cy="9928119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75AFCD4-6725-FE03-13A3-F98A69F8A9AE}"/>
              </a:ext>
            </a:extLst>
          </p:cNvPr>
          <p:cNvSpPr txBox="1"/>
          <p:nvPr/>
        </p:nvSpPr>
        <p:spPr>
          <a:xfrm>
            <a:off x="368555" y="623918"/>
            <a:ext cx="6556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i="0" dirty="0">
                <a:effectLst/>
                <a:latin typeface="HGS創英ﾌﾟﾚｾﾞﾝｽEB" panose="02020800000000000000" pitchFamily="18" charset="-128"/>
                <a:ea typeface="HGS創英ﾌﾟﾚｾﾞﾝｽEB" panose="02020800000000000000" pitchFamily="18" charset="-128"/>
              </a:rPr>
              <a:t>あなたの手で、桜井の夜に「希望の光」を灯しませんか？</a:t>
            </a:r>
          </a:p>
          <a:p>
            <a:pPr algn="ctr"/>
            <a:endParaRPr kumimoji="1" lang="ja-JP" altLang="en-US" dirty="0">
              <a:latin typeface="HGS創英ﾌﾟﾚｾﾞﾝｽEB" panose="02020800000000000000" pitchFamily="18" charset="-128"/>
              <a:ea typeface="HGS創英ﾌﾟﾚｾﾞﾝｽEB" panose="02020800000000000000" pitchFamily="18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3334181-28A2-F938-9793-4B8EBB1C3C3C}"/>
              </a:ext>
            </a:extLst>
          </p:cNvPr>
          <p:cNvSpPr txBox="1"/>
          <p:nvPr/>
        </p:nvSpPr>
        <p:spPr>
          <a:xfrm>
            <a:off x="0" y="3453068"/>
            <a:ext cx="6891313" cy="523220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0" i="0" dirty="0">
                <a:effectLst/>
                <a:latin typeface="__Inter_7954dd"/>
              </a:rPr>
              <a:t>「９月、市役所の芝生にオレンジのロバが現れる」</a:t>
            </a:r>
            <a:r>
              <a:rPr lang="ja-JP" altLang="en-US" sz="1400" dirty="0"/>
              <a:t/>
            </a:r>
            <a:br>
              <a:rPr lang="ja-JP" altLang="en-US" sz="1400" dirty="0"/>
            </a:br>
            <a:r>
              <a:rPr lang="ja-JP" altLang="en-US" sz="1400" b="0" i="0" dirty="0">
                <a:effectLst/>
                <a:latin typeface="__Inter_7954dd"/>
              </a:rPr>
              <a:t>そんな新しい風景を、私たちと一緒に作り上げてくれる仲間を募集しています。</a:t>
            </a:r>
            <a:endParaRPr kumimoji="1" lang="ja-JP" altLang="en-US" sz="1400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F4A7E47-B3D2-B30E-5B36-8AFA0F2499AF}"/>
              </a:ext>
            </a:extLst>
          </p:cNvPr>
          <p:cNvGrpSpPr/>
          <p:nvPr/>
        </p:nvGrpSpPr>
        <p:grpSpPr>
          <a:xfrm>
            <a:off x="75922" y="990464"/>
            <a:ext cx="6739467" cy="2724214"/>
            <a:chOff x="643741" y="2342493"/>
            <a:chExt cx="6739467" cy="1653295"/>
          </a:xfrm>
        </p:grpSpPr>
        <p:sp>
          <p:nvSpPr>
            <p:cNvPr id="2" name="リボン: カーブして上方向に曲がる 1">
              <a:extLst>
                <a:ext uri="{FF2B5EF4-FFF2-40B4-BE49-F238E27FC236}">
                  <a16:creationId xmlns:a16="http://schemas.microsoft.com/office/drawing/2014/main" id="{E010CF6B-CE33-44D2-1B3E-07CC087F2A15}"/>
                </a:ext>
              </a:extLst>
            </p:cNvPr>
            <p:cNvSpPr/>
            <p:nvPr/>
          </p:nvSpPr>
          <p:spPr>
            <a:xfrm>
              <a:off x="643741" y="2342493"/>
              <a:ext cx="6739467" cy="1653295"/>
            </a:xfrm>
            <a:prstGeom prst="ellipseRibbon2">
              <a:avLst>
                <a:gd name="adj1" fmla="val 23433"/>
                <a:gd name="adj2" fmla="val 100000"/>
                <a:gd name="adj3" fmla="val 15723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bg1"/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85E9BEA-6304-20BB-F51C-2E3416AF666D}"/>
                </a:ext>
              </a:extLst>
            </p:cNvPr>
            <p:cNvSpPr txBox="1"/>
            <p:nvPr/>
          </p:nvSpPr>
          <p:spPr>
            <a:xfrm>
              <a:off x="1101134" y="2403323"/>
              <a:ext cx="5910734" cy="1102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800" b="1" i="0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lang="ja-JP" altLang="en-US" sz="2800" b="1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認知症啓発イベント</a:t>
              </a:r>
              <a:endParaRPr lang="en-US" altLang="ja-JP" sz="2800" b="1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2800" b="1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「</a:t>
              </a:r>
              <a:r>
                <a:rPr lang="ja-JP" altLang="en-US" sz="28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オレンジナイト</a:t>
              </a:r>
              <a:r>
                <a:rPr lang="ja-JP" altLang="en-US" sz="2800" b="1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プロジェクト」</a:t>
              </a:r>
              <a:endParaRPr lang="en-US" altLang="ja-JP" sz="2800" b="1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2400" b="1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～ロバ隊長</a:t>
              </a:r>
              <a:r>
                <a:rPr lang="ja-JP" altLang="en-US" sz="24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イルミネーション</a:t>
              </a:r>
              <a:r>
                <a:rPr lang="en-US" altLang="ja-JP" sz="2400" b="1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2026</a:t>
              </a:r>
              <a:r>
                <a:rPr lang="ja-JP" altLang="en-US" sz="2400" b="1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～</a:t>
              </a:r>
              <a:endParaRPr lang="en-US" altLang="ja-JP" sz="2800" b="1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2800" b="1" dirty="0">
                  <a:solidFill>
                    <a:schemeClr val="bg1"/>
                  </a:solidFill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参加者募集</a:t>
              </a:r>
              <a:endParaRPr lang="en-US" altLang="ja-JP" sz="2800" b="1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9D507D6-C943-498E-0F02-86B111EFEB50}"/>
              </a:ext>
            </a:extLst>
          </p:cNvPr>
          <p:cNvSpPr txBox="1"/>
          <p:nvPr/>
        </p:nvSpPr>
        <p:spPr>
          <a:xfrm>
            <a:off x="2603500" y="9610847"/>
            <a:ext cx="4287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※</a:t>
            </a:r>
            <a:r>
              <a:rPr kumimoji="1" lang="ja-JP" altLang="en-US" sz="1200" dirty="0"/>
              <a:t>写真はイメージです。作成には生成</a:t>
            </a:r>
            <a:r>
              <a:rPr kumimoji="1" lang="en-US" altLang="ja-JP" sz="1200" dirty="0"/>
              <a:t>AI</a:t>
            </a:r>
            <a:r>
              <a:rPr kumimoji="1" lang="ja-JP" altLang="en-US" sz="1200" dirty="0"/>
              <a:t>を利用しています。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B0D1D98-FA37-01AE-D602-F84789D82984}"/>
              </a:ext>
            </a:extLst>
          </p:cNvPr>
          <p:cNvSpPr txBox="1"/>
          <p:nvPr/>
        </p:nvSpPr>
        <p:spPr>
          <a:xfrm>
            <a:off x="-33317" y="8955902"/>
            <a:ext cx="6924630" cy="523220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/>
              <a:t>　★　見学のみ・</a:t>
            </a:r>
            <a:r>
              <a:rPr lang="en-US" altLang="ja-JP" sz="1400" dirty="0"/>
              <a:t>SNS</a:t>
            </a:r>
            <a:r>
              <a:rPr lang="ja-JP" altLang="en-US" sz="1400" dirty="0"/>
              <a:t>への投稿大歓迎！　★</a:t>
            </a:r>
            <a:endParaRPr lang="en-US" altLang="ja-JP" sz="1400" dirty="0"/>
          </a:p>
          <a:p>
            <a:pPr algn="ctr"/>
            <a:r>
              <a:rPr lang="ja-JP" altLang="en-US" sz="1400" dirty="0"/>
              <a:t>点灯期間</a:t>
            </a:r>
            <a:r>
              <a:rPr kumimoji="1" lang="ja-JP" altLang="en-US" sz="1400" dirty="0"/>
              <a:t>：令和８年９月２１日１８時頃～</a:t>
            </a:r>
            <a:r>
              <a:rPr lang="ja-JP" altLang="en-US" sz="1400" dirty="0"/>
              <a:t>９</a:t>
            </a:r>
            <a:r>
              <a:rPr kumimoji="1" lang="ja-JP" altLang="en-US" sz="1400" dirty="0"/>
              <a:t>月２３日</a:t>
            </a:r>
            <a:endParaRPr kumimoji="1" lang="en-US" altLang="ja-JP" sz="14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42041FA-7732-A511-81AC-49A80BB47494}"/>
              </a:ext>
            </a:extLst>
          </p:cNvPr>
          <p:cNvSpPr txBox="1"/>
          <p:nvPr/>
        </p:nvSpPr>
        <p:spPr>
          <a:xfrm>
            <a:off x="1013057" y="2772785"/>
            <a:ext cx="483188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solidFill>
                  <a:srgbClr val="002060"/>
                </a:solidFill>
                <a:latin typeface="__Inter_7954dd"/>
              </a:rPr>
              <a:t>主催：桜井市　協力：桜井ライオンズクラブ</a:t>
            </a:r>
            <a:endParaRPr kumimoji="1" lang="ja-JP" altLang="en-US" sz="1400" dirty="0">
              <a:solidFill>
                <a:srgbClr val="00206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097649" y="7047297"/>
            <a:ext cx="17989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bg1"/>
                </a:solidFill>
              </a:rPr>
              <a:t>＼詳しくはこちら／</a:t>
            </a:r>
            <a:endParaRPr kumimoji="1" lang="en-US" altLang="ja-JP" sz="1400" dirty="0">
              <a:solidFill>
                <a:schemeClr val="bg1"/>
              </a:solidFill>
            </a:endParaRPr>
          </a:p>
          <a:p>
            <a:pPr algn="ctr"/>
            <a:r>
              <a:rPr lang="ja-JP" altLang="en-US" sz="1400" dirty="0">
                <a:solidFill>
                  <a:schemeClr val="bg1"/>
                </a:solidFill>
              </a:rPr>
              <a:t>桜井市</a:t>
            </a:r>
            <a:r>
              <a:rPr lang="en-US" altLang="ja-JP" sz="1400" dirty="0">
                <a:solidFill>
                  <a:schemeClr val="bg1"/>
                </a:solidFill>
              </a:rPr>
              <a:t>HP</a:t>
            </a:r>
          </a:p>
          <a:p>
            <a:pPr algn="ctr"/>
            <a:r>
              <a:rPr lang="ja-JP" altLang="en-US" sz="1400" dirty="0">
                <a:solidFill>
                  <a:schemeClr val="bg1"/>
                </a:solidFill>
              </a:rPr>
              <a:t>はこちら</a:t>
            </a:r>
            <a:endParaRPr kumimoji="1" lang="ja-JP" altLang="en-US" sz="1400" dirty="0">
              <a:solidFill>
                <a:schemeClr val="bg1"/>
              </a:solidFill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292" y="7785961"/>
            <a:ext cx="969663" cy="995959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387" y="-22119"/>
            <a:ext cx="664926" cy="64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33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9F4297E8-3D3C-8FC5-321C-9B13FFF06138}"/>
              </a:ext>
            </a:extLst>
          </p:cNvPr>
          <p:cNvSpPr/>
          <p:nvPr/>
        </p:nvSpPr>
        <p:spPr>
          <a:xfrm>
            <a:off x="160866" y="1264523"/>
            <a:ext cx="6536266" cy="8367129"/>
          </a:xfrm>
          <a:prstGeom prst="roundRect">
            <a:avLst>
              <a:gd name="adj" fmla="val 6111"/>
            </a:avLst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81AF58F-B3BA-CA0D-4CCC-6272A3F87B63}"/>
              </a:ext>
            </a:extLst>
          </p:cNvPr>
          <p:cNvSpPr txBox="1"/>
          <p:nvPr/>
        </p:nvSpPr>
        <p:spPr>
          <a:xfrm>
            <a:off x="168826" y="1405001"/>
            <a:ext cx="394546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　日時・</a:t>
            </a:r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スケジュール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21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日（月祝）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雨天時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22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日（火祝）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</a:t>
            </a:r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dirty="0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認知症サポーター</a:t>
            </a:r>
            <a:endParaRPr kumimoji="1" lang="en-US" altLang="ja-JP" dirty="0" smtClean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dirty="0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</a:t>
            </a:r>
            <a:r>
              <a:rPr kumimoji="1" lang="ja-JP" altLang="en-US" dirty="0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養成講座</a:t>
            </a:r>
            <a:endParaRPr kumimoji="1" lang="en-US" altLang="ja-JP" dirty="0" smtClean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dirty="0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：１</a:t>
            </a:r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設置開始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８：０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点灯・記念撮影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１８：２０　解散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5918AF-9E18-18D5-1D46-6E67FECCA92A}"/>
              </a:ext>
            </a:extLst>
          </p:cNvPr>
          <p:cNvSpPr txBox="1"/>
          <p:nvPr/>
        </p:nvSpPr>
        <p:spPr>
          <a:xfrm>
            <a:off x="168825" y="3756089"/>
            <a:ext cx="29548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　場所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桜井市役所　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市民交流センター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正面玄関入ってすぐ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</a:p>
          <a:p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駐車場あり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B83B958-389F-EFD6-E58E-F0C8F12DF957}"/>
              </a:ext>
            </a:extLst>
          </p:cNvPr>
          <p:cNvSpPr txBox="1"/>
          <p:nvPr/>
        </p:nvSpPr>
        <p:spPr>
          <a:xfrm>
            <a:off x="220131" y="5255759"/>
            <a:ext cx="33362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■募集要件・人数・期間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桜井市民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（小学生以下保護者同伴</a:t>
            </a: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設置サポート協力者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先着５０名程度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R8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年９月１６日まで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E447DB-60A0-5CAC-D398-B5E6D81F72D6}"/>
              </a:ext>
            </a:extLst>
          </p:cNvPr>
          <p:cNvSpPr txBox="1"/>
          <p:nvPr/>
        </p:nvSpPr>
        <p:spPr>
          <a:xfrm>
            <a:off x="414865" y="285803"/>
            <a:ext cx="6028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募集要項・詳細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79AB246-5706-0EF4-79DD-11B77EFF575A}"/>
              </a:ext>
            </a:extLst>
          </p:cNvPr>
          <p:cNvSpPr txBox="1"/>
          <p:nvPr/>
        </p:nvSpPr>
        <p:spPr>
          <a:xfrm>
            <a:off x="3518334" y="1549389"/>
            <a:ext cx="29548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　活動内容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1.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認知症についての学習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2.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ライトの組み立て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3.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設置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EEA47B2-18A8-F889-15BD-29BF619EC062}"/>
              </a:ext>
            </a:extLst>
          </p:cNvPr>
          <p:cNvSpPr txBox="1"/>
          <p:nvPr/>
        </p:nvSpPr>
        <p:spPr>
          <a:xfrm>
            <a:off x="3615265" y="3658655"/>
            <a:ext cx="29548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　持ち物・服装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動きやすい服装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運動靴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飲み物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軍手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843CF64-3537-D4DC-3D2E-BA78152C6676}"/>
              </a:ext>
            </a:extLst>
          </p:cNvPr>
          <p:cNvSpPr txBox="1"/>
          <p:nvPr/>
        </p:nvSpPr>
        <p:spPr>
          <a:xfrm>
            <a:off x="3615265" y="5168993"/>
            <a:ext cx="29548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　応募方法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QR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コードから専用フォームへアクセス。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6BD2CFB-8067-AC66-662B-50613D34A481}"/>
              </a:ext>
            </a:extLst>
          </p:cNvPr>
          <p:cNvSpPr txBox="1"/>
          <p:nvPr/>
        </p:nvSpPr>
        <p:spPr>
          <a:xfrm>
            <a:off x="3615265" y="7668756"/>
            <a:ext cx="29548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　お問い合わせ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桜井市高齢福祉課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電話：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0744-42-9111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2EA9EEA6-FA72-0446-1209-B8483DC1F3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365" y="2953176"/>
            <a:ext cx="1988656" cy="63968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3306C676-81DA-501F-DA4A-E1AB40CDA7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2" y="624838"/>
            <a:ext cx="1988656" cy="639685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80BBD186-66B8-405C-2847-4C6A9DDF21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890" t="13541" r="3124" b="48066"/>
          <a:stretch/>
        </p:blipFill>
        <p:spPr>
          <a:xfrm>
            <a:off x="-4205521" y="7990611"/>
            <a:ext cx="1837952" cy="1804421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B489520-397C-3F94-FAF7-3906120DE2CA}"/>
              </a:ext>
            </a:extLst>
          </p:cNvPr>
          <p:cNvSpPr txBox="1"/>
          <p:nvPr/>
        </p:nvSpPr>
        <p:spPr>
          <a:xfrm>
            <a:off x="264799" y="6930092"/>
            <a:ext cx="29548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■参加特典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マリーゴールドの苗１株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オレンジリング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テラスからの素敵な景色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15CBDCC2-259A-81F2-BEB7-D4E86B4092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39"/>
          <a:stretch/>
        </p:blipFill>
        <p:spPr>
          <a:xfrm>
            <a:off x="420272" y="8327427"/>
            <a:ext cx="1129395" cy="1130791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8DEC5C6A-37AB-198E-B1F1-0C38307D7E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366" y="8818533"/>
            <a:ext cx="1988656" cy="63968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C5989BD6-A9B7-DE18-EBFA-1B9BD58297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6929" y="6184991"/>
            <a:ext cx="1295529" cy="1287483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2772" y="8101330"/>
            <a:ext cx="1656949" cy="152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30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292</Words>
  <Application>Microsoft Office PowerPoint</Application>
  <PresentationFormat>A4 210 x 297 mm</PresentationFormat>
  <Paragraphs>50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__Inter_7954dd</vt:lpstr>
      <vt:lpstr>BIZ UDPゴシック</vt:lpstr>
      <vt:lpstr>HGS創英ﾌﾟﾚｾﾞﾝｽEB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前川 良太</dc:creator>
  <cp:lastModifiedBy>前田 晃希</cp:lastModifiedBy>
  <cp:revision>47</cp:revision>
  <cp:lastPrinted>2026-06-03T02:56:54Z</cp:lastPrinted>
  <dcterms:created xsi:type="dcterms:W3CDTF">2026-05-13T08:46:42Z</dcterms:created>
  <dcterms:modified xsi:type="dcterms:W3CDTF">2026-08-17T01:25:48Z</dcterms:modified>
</cp:coreProperties>
</file>