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0" r:id="rId1"/>
  </p:sldMasterIdLst>
  <p:notesMasterIdLst>
    <p:notesMasterId r:id="rId25"/>
  </p:notesMasterIdLst>
  <p:sldIdLst>
    <p:sldId id="256" r:id="rId2"/>
    <p:sldId id="257" r:id="rId3"/>
    <p:sldId id="274" r:id="rId4"/>
    <p:sldId id="259" r:id="rId5"/>
    <p:sldId id="261" r:id="rId6"/>
    <p:sldId id="286" r:id="rId7"/>
    <p:sldId id="281" r:id="rId8"/>
    <p:sldId id="284" r:id="rId9"/>
    <p:sldId id="285" r:id="rId10"/>
    <p:sldId id="265" r:id="rId11"/>
    <p:sldId id="282" r:id="rId12"/>
    <p:sldId id="283" r:id="rId13"/>
    <p:sldId id="275" r:id="rId14"/>
    <p:sldId id="267" r:id="rId15"/>
    <p:sldId id="268" r:id="rId16"/>
    <p:sldId id="269" r:id="rId17"/>
    <p:sldId id="270" r:id="rId18"/>
    <p:sldId id="276" r:id="rId19"/>
    <p:sldId id="272" r:id="rId20"/>
    <p:sldId id="279" r:id="rId21"/>
    <p:sldId id="280" r:id="rId22"/>
    <p:sldId id="277" r:id="rId23"/>
    <p:sldId id="278" r:id="rId24"/>
  </p:sldIdLst>
  <p:sldSz cx="12192000" cy="6858000"/>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9" d="100"/>
          <a:sy n="69" d="100"/>
        </p:scale>
        <p:origin x="564"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9F2988-3E9C-4C14-A899-721EF9F1C04C}" type="doc">
      <dgm:prSet loTypeId="urn:microsoft.com/office/officeart/2005/8/layout/process1" loCatId="process" qsTypeId="urn:microsoft.com/office/officeart/2005/8/quickstyle/simple1" qsCatId="simple" csTypeId="urn:microsoft.com/office/officeart/2005/8/colors/accent1_1" csCatId="accent1" phldr="1"/>
      <dgm:spPr/>
    </dgm:pt>
    <dgm:pt modelId="{D7858C39-2A2B-43DE-BCF7-2CE109E5068B}">
      <dgm:prSet phldrT="[テキスト]"/>
      <dgm:spPr/>
      <dgm:t>
        <a:bodyPr/>
        <a:lstStyle/>
        <a:p>
          <a:r>
            <a:rPr kumimoji="1" lang="ja-JP" altLang="en-US" dirty="0" smtClean="0"/>
            <a:t>実施通知</a:t>
          </a:r>
          <a:endParaRPr kumimoji="1" lang="ja-JP" altLang="en-US" dirty="0"/>
        </a:p>
      </dgm:t>
    </dgm:pt>
    <dgm:pt modelId="{F6B79186-E9DE-48AE-9C13-A5F93AFDB047}" type="parTrans" cxnId="{5FAA8F6D-4003-447B-B10E-42A66806BA57}">
      <dgm:prSet/>
      <dgm:spPr/>
      <dgm:t>
        <a:bodyPr/>
        <a:lstStyle/>
        <a:p>
          <a:endParaRPr kumimoji="1" lang="ja-JP" altLang="en-US"/>
        </a:p>
      </dgm:t>
    </dgm:pt>
    <dgm:pt modelId="{4FFE7F26-2D2D-4A22-BCBA-E8B885EE33C7}" type="sibTrans" cxnId="{5FAA8F6D-4003-447B-B10E-42A66806BA57}">
      <dgm:prSet/>
      <dgm:spPr/>
      <dgm:t>
        <a:bodyPr/>
        <a:lstStyle/>
        <a:p>
          <a:endParaRPr kumimoji="1" lang="ja-JP" altLang="en-US"/>
        </a:p>
      </dgm:t>
    </dgm:pt>
    <dgm:pt modelId="{D1E5F8D6-FFD1-41DE-B3DB-2E0546C48C79}">
      <dgm:prSet phldrT="[テキスト]"/>
      <dgm:spPr/>
      <dgm:t>
        <a:bodyPr/>
        <a:lstStyle/>
        <a:p>
          <a:r>
            <a:rPr kumimoji="1" lang="ja-JP" altLang="en-US" dirty="0" smtClean="0"/>
            <a:t>運営指導</a:t>
          </a:r>
          <a:endParaRPr kumimoji="1" lang="ja-JP" altLang="en-US" dirty="0"/>
        </a:p>
      </dgm:t>
    </dgm:pt>
    <dgm:pt modelId="{750FF0FC-9AE3-440C-ADAA-BEA42BEB5A09}" type="parTrans" cxnId="{E95D1501-D0CC-4677-9C4A-C6C4F942200E}">
      <dgm:prSet/>
      <dgm:spPr/>
      <dgm:t>
        <a:bodyPr/>
        <a:lstStyle/>
        <a:p>
          <a:endParaRPr kumimoji="1" lang="ja-JP" altLang="en-US"/>
        </a:p>
      </dgm:t>
    </dgm:pt>
    <dgm:pt modelId="{7F3CEFA6-37C2-4507-9E69-000ABFFB2BFD}" type="sibTrans" cxnId="{E95D1501-D0CC-4677-9C4A-C6C4F942200E}">
      <dgm:prSet/>
      <dgm:spPr/>
      <dgm:t>
        <a:bodyPr/>
        <a:lstStyle/>
        <a:p>
          <a:endParaRPr kumimoji="1" lang="ja-JP" altLang="en-US"/>
        </a:p>
      </dgm:t>
    </dgm:pt>
    <dgm:pt modelId="{CBD3B7F6-9332-4DC2-99B3-3CCC02012AE4}">
      <dgm:prSet phldrT="[テキスト]"/>
      <dgm:spPr/>
      <dgm:t>
        <a:bodyPr/>
        <a:lstStyle/>
        <a:p>
          <a:r>
            <a:rPr kumimoji="1" lang="ja-JP" altLang="en-US" dirty="0" smtClean="0"/>
            <a:t>結果通知</a:t>
          </a:r>
          <a:endParaRPr kumimoji="1" lang="ja-JP" altLang="en-US" dirty="0"/>
        </a:p>
      </dgm:t>
    </dgm:pt>
    <dgm:pt modelId="{DA452293-7697-46C8-A209-6093B89BA06B}" type="parTrans" cxnId="{A5A0C069-B49A-43D2-B688-2CF999091265}">
      <dgm:prSet/>
      <dgm:spPr/>
      <dgm:t>
        <a:bodyPr/>
        <a:lstStyle/>
        <a:p>
          <a:endParaRPr kumimoji="1" lang="ja-JP" altLang="en-US"/>
        </a:p>
      </dgm:t>
    </dgm:pt>
    <dgm:pt modelId="{9E0CD225-9763-4AE8-A7CE-7948DFEE5FCE}" type="sibTrans" cxnId="{A5A0C069-B49A-43D2-B688-2CF999091265}">
      <dgm:prSet/>
      <dgm:spPr/>
      <dgm:t>
        <a:bodyPr/>
        <a:lstStyle/>
        <a:p>
          <a:endParaRPr kumimoji="1" lang="ja-JP" altLang="en-US"/>
        </a:p>
      </dgm:t>
    </dgm:pt>
    <dgm:pt modelId="{9CBEA301-2C97-4FAE-B44E-0A388C5ADE0C}" type="pres">
      <dgm:prSet presAssocID="{B89F2988-3E9C-4C14-A899-721EF9F1C04C}" presName="Name0" presStyleCnt="0">
        <dgm:presLayoutVars>
          <dgm:dir/>
          <dgm:resizeHandles val="exact"/>
        </dgm:presLayoutVars>
      </dgm:prSet>
      <dgm:spPr/>
    </dgm:pt>
    <dgm:pt modelId="{83BF5A7B-0CF4-464E-A93B-C8124E1BC469}" type="pres">
      <dgm:prSet presAssocID="{D7858C39-2A2B-43DE-BCF7-2CE109E5068B}" presName="node" presStyleLbl="node1" presStyleIdx="0" presStyleCnt="3">
        <dgm:presLayoutVars>
          <dgm:bulletEnabled val="1"/>
        </dgm:presLayoutVars>
      </dgm:prSet>
      <dgm:spPr/>
      <dgm:t>
        <a:bodyPr/>
        <a:lstStyle/>
        <a:p>
          <a:endParaRPr kumimoji="1" lang="ja-JP" altLang="en-US"/>
        </a:p>
      </dgm:t>
    </dgm:pt>
    <dgm:pt modelId="{E486E9A5-C831-40DE-8F15-564CD6FB7763}" type="pres">
      <dgm:prSet presAssocID="{4FFE7F26-2D2D-4A22-BCBA-E8B885EE33C7}" presName="sibTrans" presStyleLbl="sibTrans2D1" presStyleIdx="0" presStyleCnt="2"/>
      <dgm:spPr/>
      <dgm:t>
        <a:bodyPr/>
        <a:lstStyle/>
        <a:p>
          <a:endParaRPr kumimoji="1" lang="ja-JP" altLang="en-US"/>
        </a:p>
      </dgm:t>
    </dgm:pt>
    <dgm:pt modelId="{02C2A423-DCEB-40DB-9F09-F632DEEA2034}" type="pres">
      <dgm:prSet presAssocID="{4FFE7F26-2D2D-4A22-BCBA-E8B885EE33C7}" presName="connectorText" presStyleLbl="sibTrans2D1" presStyleIdx="0" presStyleCnt="2"/>
      <dgm:spPr/>
      <dgm:t>
        <a:bodyPr/>
        <a:lstStyle/>
        <a:p>
          <a:endParaRPr kumimoji="1" lang="ja-JP" altLang="en-US"/>
        </a:p>
      </dgm:t>
    </dgm:pt>
    <dgm:pt modelId="{D5EB6E06-188C-4069-9DB9-15BC641E8E98}" type="pres">
      <dgm:prSet presAssocID="{D1E5F8D6-FFD1-41DE-B3DB-2E0546C48C79}" presName="node" presStyleLbl="node1" presStyleIdx="1" presStyleCnt="3">
        <dgm:presLayoutVars>
          <dgm:bulletEnabled val="1"/>
        </dgm:presLayoutVars>
      </dgm:prSet>
      <dgm:spPr/>
      <dgm:t>
        <a:bodyPr/>
        <a:lstStyle/>
        <a:p>
          <a:endParaRPr kumimoji="1" lang="ja-JP" altLang="en-US"/>
        </a:p>
      </dgm:t>
    </dgm:pt>
    <dgm:pt modelId="{8A5753AF-3AE8-4953-96DA-CFAB3E49F19C}" type="pres">
      <dgm:prSet presAssocID="{7F3CEFA6-37C2-4507-9E69-000ABFFB2BFD}" presName="sibTrans" presStyleLbl="sibTrans2D1" presStyleIdx="1" presStyleCnt="2"/>
      <dgm:spPr/>
      <dgm:t>
        <a:bodyPr/>
        <a:lstStyle/>
        <a:p>
          <a:endParaRPr kumimoji="1" lang="ja-JP" altLang="en-US"/>
        </a:p>
      </dgm:t>
    </dgm:pt>
    <dgm:pt modelId="{81C7BE2B-E008-4E36-B343-1930CD895E37}" type="pres">
      <dgm:prSet presAssocID="{7F3CEFA6-37C2-4507-9E69-000ABFFB2BFD}" presName="connectorText" presStyleLbl="sibTrans2D1" presStyleIdx="1" presStyleCnt="2"/>
      <dgm:spPr/>
      <dgm:t>
        <a:bodyPr/>
        <a:lstStyle/>
        <a:p>
          <a:endParaRPr kumimoji="1" lang="ja-JP" altLang="en-US"/>
        </a:p>
      </dgm:t>
    </dgm:pt>
    <dgm:pt modelId="{0F533BCE-C28D-42A2-B994-DBFED59C0583}" type="pres">
      <dgm:prSet presAssocID="{CBD3B7F6-9332-4DC2-99B3-3CCC02012AE4}" presName="node" presStyleLbl="node1" presStyleIdx="2" presStyleCnt="3">
        <dgm:presLayoutVars>
          <dgm:bulletEnabled val="1"/>
        </dgm:presLayoutVars>
      </dgm:prSet>
      <dgm:spPr/>
      <dgm:t>
        <a:bodyPr/>
        <a:lstStyle/>
        <a:p>
          <a:endParaRPr kumimoji="1" lang="ja-JP" altLang="en-US"/>
        </a:p>
      </dgm:t>
    </dgm:pt>
  </dgm:ptLst>
  <dgm:cxnLst>
    <dgm:cxn modelId="{05772DD5-2D48-4C8C-B99F-A5DB5A5E0E8C}" type="presOf" srcId="{7F3CEFA6-37C2-4507-9E69-000ABFFB2BFD}" destId="{8A5753AF-3AE8-4953-96DA-CFAB3E49F19C}" srcOrd="0" destOrd="0" presId="urn:microsoft.com/office/officeart/2005/8/layout/process1"/>
    <dgm:cxn modelId="{5FAA8F6D-4003-447B-B10E-42A66806BA57}" srcId="{B89F2988-3E9C-4C14-A899-721EF9F1C04C}" destId="{D7858C39-2A2B-43DE-BCF7-2CE109E5068B}" srcOrd="0" destOrd="0" parTransId="{F6B79186-E9DE-48AE-9C13-A5F93AFDB047}" sibTransId="{4FFE7F26-2D2D-4A22-BCBA-E8B885EE33C7}"/>
    <dgm:cxn modelId="{67F2F432-C68A-4987-9383-A60792772391}" type="presOf" srcId="{D1E5F8D6-FFD1-41DE-B3DB-2E0546C48C79}" destId="{D5EB6E06-188C-4069-9DB9-15BC641E8E98}" srcOrd="0" destOrd="0" presId="urn:microsoft.com/office/officeart/2005/8/layout/process1"/>
    <dgm:cxn modelId="{7C92A6EE-BA65-47C6-9FD8-9113D5C6599F}" type="presOf" srcId="{4FFE7F26-2D2D-4A22-BCBA-E8B885EE33C7}" destId="{E486E9A5-C831-40DE-8F15-564CD6FB7763}" srcOrd="0" destOrd="0" presId="urn:microsoft.com/office/officeart/2005/8/layout/process1"/>
    <dgm:cxn modelId="{E95D1501-D0CC-4677-9C4A-C6C4F942200E}" srcId="{B89F2988-3E9C-4C14-A899-721EF9F1C04C}" destId="{D1E5F8D6-FFD1-41DE-B3DB-2E0546C48C79}" srcOrd="1" destOrd="0" parTransId="{750FF0FC-9AE3-440C-ADAA-BEA42BEB5A09}" sibTransId="{7F3CEFA6-37C2-4507-9E69-000ABFFB2BFD}"/>
    <dgm:cxn modelId="{0F36F037-0556-4CF4-BCEB-27DEF83ADABE}" type="presOf" srcId="{D7858C39-2A2B-43DE-BCF7-2CE109E5068B}" destId="{83BF5A7B-0CF4-464E-A93B-C8124E1BC469}" srcOrd="0" destOrd="0" presId="urn:microsoft.com/office/officeart/2005/8/layout/process1"/>
    <dgm:cxn modelId="{136E6B52-FA60-4FEE-BEAD-25B52B1FD33E}" type="presOf" srcId="{4FFE7F26-2D2D-4A22-BCBA-E8B885EE33C7}" destId="{02C2A423-DCEB-40DB-9F09-F632DEEA2034}" srcOrd="1" destOrd="0" presId="urn:microsoft.com/office/officeart/2005/8/layout/process1"/>
    <dgm:cxn modelId="{9980099D-1F37-4B1D-A523-658F2BC48C7D}" type="presOf" srcId="{CBD3B7F6-9332-4DC2-99B3-3CCC02012AE4}" destId="{0F533BCE-C28D-42A2-B994-DBFED59C0583}" srcOrd="0" destOrd="0" presId="urn:microsoft.com/office/officeart/2005/8/layout/process1"/>
    <dgm:cxn modelId="{A5A0C069-B49A-43D2-B688-2CF999091265}" srcId="{B89F2988-3E9C-4C14-A899-721EF9F1C04C}" destId="{CBD3B7F6-9332-4DC2-99B3-3CCC02012AE4}" srcOrd="2" destOrd="0" parTransId="{DA452293-7697-46C8-A209-6093B89BA06B}" sibTransId="{9E0CD225-9763-4AE8-A7CE-7948DFEE5FCE}"/>
    <dgm:cxn modelId="{EF1643E9-82CE-40AD-A47A-B068BD5E5546}" type="presOf" srcId="{7F3CEFA6-37C2-4507-9E69-000ABFFB2BFD}" destId="{81C7BE2B-E008-4E36-B343-1930CD895E37}" srcOrd="1" destOrd="0" presId="urn:microsoft.com/office/officeart/2005/8/layout/process1"/>
    <dgm:cxn modelId="{640BC094-1231-4640-999A-A09EC9C7673E}" type="presOf" srcId="{B89F2988-3E9C-4C14-A899-721EF9F1C04C}" destId="{9CBEA301-2C97-4FAE-B44E-0A388C5ADE0C}" srcOrd="0" destOrd="0" presId="urn:microsoft.com/office/officeart/2005/8/layout/process1"/>
    <dgm:cxn modelId="{BBF0DB12-456F-4EC7-B5DF-A16BE8C66183}" type="presParOf" srcId="{9CBEA301-2C97-4FAE-B44E-0A388C5ADE0C}" destId="{83BF5A7B-0CF4-464E-A93B-C8124E1BC469}" srcOrd="0" destOrd="0" presId="urn:microsoft.com/office/officeart/2005/8/layout/process1"/>
    <dgm:cxn modelId="{DA386214-A953-4918-9F73-B3E9D562147D}" type="presParOf" srcId="{9CBEA301-2C97-4FAE-B44E-0A388C5ADE0C}" destId="{E486E9A5-C831-40DE-8F15-564CD6FB7763}" srcOrd="1" destOrd="0" presId="urn:microsoft.com/office/officeart/2005/8/layout/process1"/>
    <dgm:cxn modelId="{0C5E0637-582F-4682-9642-D70CF7A732F1}" type="presParOf" srcId="{E486E9A5-C831-40DE-8F15-564CD6FB7763}" destId="{02C2A423-DCEB-40DB-9F09-F632DEEA2034}" srcOrd="0" destOrd="0" presId="urn:microsoft.com/office/officeart/2005/8/layout/process1"/>
    <dgm:cxn modelId="{AE69B6F5-DC8E-4E67-AF4A-69E189620832}" type="presParOf" srcId="{9CBEA301-2C97-4FAE-B44E-0A388C5ADE0C}" destId="{D5EB6E06-188C-4069-9DB9-15BC641E8E98}" srcOrd="2" destOrd="0" presId="urn:microsoft.com/office/officeart/2005/8/layout/process1"/>
    <dgm:cxn modelId="{FB41AADC-2C9A-4FBE-94EC-06F5CEF335C9}" type="presParOf" srcId="{9CBEA301-2C97-4FAE-B44E-0A388C5ADE0C}" destId="{8A5753AF-3AE8-4953-96DA-CFAB3E49F19C}" srcOrd="3" destOrd="0" presId="urn:microsoft.com/office/officeart/2005/8/layout/process1"/>
    <dgm:cxn modelId="{01975001-B423-4B61-8C1B-2B600AD84A7C}" type="presParOf" srcId="{8A5753AF-3AE8-4953-96DA-CFAB3E49F19C}" destId="{81C7BE2B-E008-4E36-B343-1930CD895E37}" srcOrd="0" destOrd="0" presId="urn:microsoft.com/office/officeart/2005/8/layout/process1"/>
    <dgm:cxn modelId="{D73925C8-CA95-4309-8C9A-C3164FFD244F}" type="presParOf" srcId="{9CBEA301-2C97-4FAE-B44E-0A388C5ADE0C}" destId="{0F533BCE-C28D-42A2-B994-DBFED59C0583}"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BF5A7B-0CF4-464E-A93B-C8124E1BC469}">
      <dsp:nvSpPr>
        <dsp:cNvPr id="0" name=""/>
        <dsp:cNvSpPr/>
      </dsp:nvSpPr>
      <dsp:spPr>
        <a:xfrm>
          <a:off x="7143" y="1738577"/>
          <a:ext cx="2135187" cy="1281112"/>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kumimoji="1" lang="ja-JP" altLang="en-US" sz="3500" kern="1200" dirty="0" smtClean="0"/>
            <a:t>実施通知</a:t>
          </a:r>
          <a:endParaRPr kumimoji="1" lang="ja-JP" altLang="en-US" sz="3500" kern="1200" dirty="0"/>
        </a:p>
      </dsp:txBody>
      <dsp:txXfrm>
        <a:off x="44665" y="1776099"/>
        <a:ext cx="2060143" cy="1206068"/>
      </dsp:txXfrm>
    </dsp:sp>
    <dsp:sp modelId="{E486E9A5-C831-40DE-8F15-564CD6FB7763}">
      <dsp:nvSpPr>
        <dsp:cNvPr id="0" name=""/>
        <dsp:cNvSpPr/>
      </dsp:nvSpPr>
      <dsp:spPr>
        <a:xfrm>
          <a:off x="2355850" y="2114370"/>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kumimoji="1" lang="ja-JP" altLang="en-US" sz="2300" kern="1200"/>
        </a:p>
      </dsp:txBody>
      <dsp:txXfrm>
        <a:off x="2355850" y="2220275"/>
        <a:ext cx="316861" cy="317716"/>
      </dsp:txXfrm>
    </dsp:sp>
    <dsp:sp modelId="{D5EB6E06-188C-4069-9DB9-15BC641E8E98}">
      <dsp:nvSpPr>
        <dsp:cNvPr id="0" name=""/>
        <dsp:cNvSpPr/>
      </dsp:nvSpPr>
      <dsp:spPr>
        <a:xfrm>
          <a:off x="2996406" y="1738577"/>
          <a:ext cx="2135187" cy="1281112"/>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kumimoji="1" lang="ja-JP" altLang="en-US" sz="3500" kern="1200" dirty="0" smtClean="0"/>
            <a:t>運営指導</a:t>
          </a:r>
          <a:endParaRPr kumimoji="1" lang="ja-JP" altLang="en-US" sz="3500" kern="1200" dirty="0"/>
        </a:p>
      </dsp:txBody>
      <dsp:txXfrm>
        <a:off x="3033928" y="1776099"/>
        <a:ext cx="2060143" cy="1206068"/>
      </dsp:txXfrm>
    </dsp:sp>
    <dsp:sp modelId="{8A5753AF-3AE8-4953-96DA-CFAB3E49F19C}">
      <dsp:nvSpPr>
        <dsp:cNvPr id="0" name=""/>
        <dsp:cNvSpPr/>
      </dsp:nvSpPr>
      <dsp:spPr>
        <a:xfrm>
          <a:off x="5345112" y="2114370"/>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kumimoji="1" lang="ja-JP" altLang="en-US" sz="2300" kern="1200"/>
        </a:p>
      </dsp:txBody>
      <dsp:txXfrm>
        <a:off x="5345112" y="2220275"/>
        <a:ext cx="316861" cy="317716"/>
      </dsp:txXfrm>
    </dsp:sp>
    <dsp:sp modelId="{0F533BCE-C28D-42A2-B994-DBFED59C0583}">
      <dsp:nvSpPr>
        <dsp:cNvPr id="0" name=""/>
        <dsp:cNvSpPr/>
      </dsp:nvSpPr>
      <dsp:spPr>
        <a:xfrm>
          <a:off x="5985668" y="1738577"/>
          <a:ext cx="2135187" cy="1281112"/>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kumimoji="1" lang="ja-JP" altLang="en-US" sz="3500" kern="1200" dirty="0" smtClean="0"/>
            <a:t>結果通知</a:t>
          </a:r>
          <a:endParaRPr kumimoji="1" lang="ja-JP" altLang="en-US" sz="3500" kern="1200" dirty="0"/>
        </a:p>
      </dsp:txBody>
      <dsp:txXfrm>
        <a:off x="6023190" y="1776099"/>
        <a:ext cx="2060143" cy="120606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34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3" y="0"/>
            <a:ext cx="2918831" cy="495348"/>
          </a:xfrm>
          <a:prstGeom prst="rect">
            <a:avLst/>
          </a:prstGeom>
        </p:spPr>
        <p:txBody>
          <a:bodyPr vert="horz" lIns="91440" tIns="45720" rIns="91440" bIns="45720" rtlCol="0"/>
          <a:lstStyle>
            <a:lvl1pPr algn="r">
              <a:defRPr sz="1200"/>
            </a:lvl1pPr>
          </a:lstStyle>
          <a:p>
            <a:fld id="{4381D5E4-7EAA-42BB-AFE8-A53C7D08ACED}" type="datetimeFigureOut">
              <a:rPr kumimoji="1" lang="ja-JP" altLang="en-US" smtClean="0"/>
              <a:t>2025/3/13</a:t>
            </a:fld>
            <a:endParaRPr kumimoji="1" lang="ja-JP" altLang="en-US" dirty="0"/>
          </a:p>
        </p:txBody>
      </p:sp>
      <p:sp>
        <p:nvSpPr>
          <p:cNvPr id="4" name="スライド イメージ プレースホルダー 3"/>
          <p:cNvSpPr>
            <a:spLocks noGrp="1" noRot="1" noChangeAspect="1"/>
          </p:cNvSpPr>
          <p:nvPr>
            <p:ph type="sldImg" idx="2"/>
          </p:nvPr>
        </p:nvSpPr>
        <p:spPr>
          <a:xfrm>
            <a:off x="406400" y="1233488"/>
            <a:ext cx="5922963" cy="3332162"/>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3577" y="4751219"/>
            <a:ext cx="5388610" cy="38873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17"/>
            <a:ext cx="2918831" cy="49534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73" y="9377317"/>
            <a:ext cx="2918831" cy="495347"/>
          </a:xfrm>
          <a:prstGeom prst="rect">
            <a:avLst/>
          </a:prstGeom>
        </p:spPr>
        <p:txBody>
          <a:bodyPr vert="horz" lIns="91440" tIns="45720" rIns="91440" bIns="45720" rtlCol="0" anchor="b"/>
          <a:lstStyle>
            <a:lvl1pPr algn="r">
              <a:defRPr sz="1200"/>
            </a:lvl1pPr>
          </a:lstStyle>
          <a:p>
            <a:fld id="{C99AFE07-1C25-43E5-AB30-4DD029130F49}" type="slidenum">
              <a:rPr kumimoji="1" lang="ja-JP" altLang="en-US" smtClean="0"/>
              <a:t>‹#›</a:t>
            </a:fld>
            <a:endParaRPr kumimoji="1" lang="ja-JP" altLang="en-US" dirty="0"/>
          </a:p>
        </p:txBody>
      </p:sp>
    </p:spTree>
    <p:extLst>
      <p:ext uri="{BB962C8B-B14F-4D97-AF65-F5344CB8AC3E}">
        <p14:creationId xmlns:p14="http://schemas.microsoft.com/office/powerpoint/2010/main" val="35176043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48F3D3F-87A2-4271-A4F1-39CAE7595602}" type="datetime1">
              <a:rPr kumimoji="1" lang="ja-JP" altLang="en-US" smtClean="0"/>
              <a:t>2025/3/13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1463508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734B502-0EAE-4448-9B87-AB3977E4A157}" type="datetime1">
              <a:rPr kumimoji="1" lang="ja-JP" altLang="en-US" smtClean="0"/>
              <a:t>2025/3/13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993331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15594B9-4946-4121-BC64-C1AD7F601099}" type="datetime1">
              <a:rPr kumimoji="1" lang="ja-JP" altLang="en-US" smtClean="0"/>
              <a:t>2025/3/13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7186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04DB9EF-BD36-4407-9EF2-DB39272B36E2}" type="datetime1">
              <a:rPr kumimoji="1" lang="ja-JP" altLang="en-US" smtClean="0"/>
              <a:t>2025/3/13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2080993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E13D8F7-6CE0-4D92-A84A-183C74556CD4}" type="datetime1">
              <a:rPr kumimoji="1" lang="ja-JP" altLang="en-US" smtClean="0"/>
              <a:t>2025/3/13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30196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0F3DB77-0017-41B5-B290-7196C25C85A4}" type="datetime1">
              <a:rPr kumimoji="1" lang="ja-JP" altLang="en-US" smtClean="0"/>
              <a:t>2025/3/13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1948135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4AA8BFD-4C40-4FDB-BE29-AFCBF9034EF7}" type="datetime1">
              <a:rPr kumimoji="1" lang="ja-JP" altLang="en-US" smtClean="0"/>
              <a:t>2025/3/13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3371263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B3DE529-8436-4F6C-A3D5-F5EB2215CEC6}" type="datetime1">
              <a:rPr kumimoji="1" lang="ja-JP" altLang="en-US" smtClean="0"/>
              <a:t>2025/3/13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3213869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0E0508-1BAD-4638-AE67-6C5E88DDFF63}" type="datetime1">
              <a:rPr kumimoji="1" lang="ja-JP" altLang="en-US" smtClean="0"/>
              <a:t>2025/3/13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4127843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D504577-47F0-48B6-BA51-291FDEDD634E}" type="datetime1">
              <a:rPr kumimoji="1" lang="ja-JP" altLang="en-US" smtClean="0"/>
              <a:t>2025/3/13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153909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D7B2102-AA50-4411-8487-DA1CBBA9FA3E}" type="datetime1">
              <a:rPr kumimoji="1" lang="ja-JP" altLang="en-US" smtClean="0"/>
              <a:t>2025/3/13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3553017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5FA2730-3326-4D99-B39A-B0B1B0125EDD}" type="datetime1">
              <a:rPr kumimoji="1" lang="ja-JP" altLang="en-US" smtClean="0"/>
              <a:t>2025/3/13</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369251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B732539-3CE8-4275-9E05-10190605AFF2}" type="datetime1">
              <a:rPr kumimoji="1" lang="ja-JP" altLang="en-US" smtClean="0"/>
              <a:t>2025/3/13</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4148662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EC067C-33CB-4570-814F-245BCCB2E90E}" type="datetime1">
              <a:rPr kumimoji="1" lang="ja-JP" altLang="en-US" smtClean="0"/>
              <a:t>2025/3/13</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587842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FC87CF4-454D-4A43-BBA1-558600E26AAA}" type="datetime1">
              <a:rPr kumimoji="1" lang="ja-JP" altLang="en-US" smtClean="0"/>
              <a:t>2025/3/13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525070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dirty="0"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CE048B7-B482-400F-9F56-D1A3EE5BE19C}" type="slidenum">
              <a:rPr kumimoji="1" lang="ja-JP" altLang="en-US" smtClean="0"/>
              <a:t>‹#›</a:t>
            </a:fld>
            <a:endParaRPr kumimoji="1" lang="ja-JP" altLang="en-US" dirty="0"/>
          </a:p>
        </p:txBody>
      </p:sp>
      <p:sp>
        <p:nvSpPr>
          <p:cNvPr id="5" name="Date Placeholder 4"/>
          <p:cNvSpPr>
            <a:spLocks noGrp="1"/>
          </p:cNvSpPr>
          <p:nvPr>
            <p:ph type="dt" sz="half" idx="10"/>
          </p:nvPr>
        </p:nvSpPr>
        <p:spPr/>
        <p:txBody>
          <a:bodyPr/>
          <a:lstStyle/>
          <a:p>
            <a:fld id="{0A2A7788-220F-4207-A341-C1B0E8FB0E06}" type="datetime1">
              <a:rPr kumimoji="1" lang="ja-JP" altLang="en-US" smtClean="0"/>
              <a:t>2025/3/13</a:t>
            </a:fld>
            <a:endParaRPr kumimoji="1" lang="ja-JP" altLang="en-US" dirty="0"/>
          </a:p>
        </p:txBody>
      </p:sp>
    </p:spTree>
    <p:extLst>
      <p:ext uri="{BB962C8B-B14F-4D97-AF65-F5344CB8AC3E}">
        <p14:creationId xmlns:p14="http://schemas.microsoft.com/office/powerpoint/2010/main" val="1727810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4DA4C59-992E-4671-9108-BD512616304B}" type="datetime1">
              <a:rPr kumimoji="1" lang="ja-JP" altLang="en-US" smtClean="0"/>
              <a:t>2025/3/13</a:t>
            </a:fld>
            <a:endParaRPr kumimoji="1" lang="ja-JP" alt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CE048B7-B482-400F-9F56-D1A3EE5BE19C}" type="slidenum">
              <a:rPr kumimoji="1" lang="ja-JP" altLang="en-US" smtClean="0"/>
              <a:t>‹#›</a:t>
            </a:fld>
            <a:endParaRPr kumimoji="1" lang="ja-JP" altLang="en-US" dirty="0"/>
          </a:p>
        </p:txBody>
      </p:sp>
    </p:spTree>
    <p:extLst>
      <p:ext uri="{BB962C8B-B14F-4D97-AF65-F5344CB8AC3E}">
        <p14:creationId xmlns:p14="http://schemas.microsoft.com/office/powerpoint/2010/main" val="975319163"/>
      </p:ext>
    </p:extLst>
  </p:cSld>
  <p:clrMap bg1="lt1" tx1="dk1" bg2="lt2" tx2="dk2" accent1="accent1" accent2="accent2" accent3="accent3" accent4="accent4" accent5="accent5" accent6="accent6" hlink="hlink" folHlink="folHlink"/>
  <p:sldLayoutIdLst>
    <p:sldLayoutId id="2147484071" r:id="rId1"/>
    <p:sldLayoutId id="2147484072" r:id="rId2"/>
    <p:sldLayoutId id="2147484073" r:id="rId3"/>
    <p:sldLayoutId id="2147484074" r:id="rId4"/>
    <p:sldLayoutId id="2147484075" r:id="rId5"/>
    <p:sldLayoutId id="2147484076" r:id="rId6"/>
    <p:sldLayoutId id="2147484077" r:id="rId7"/>
    <p:sldLayoutId id="2147484078" r:id="rId8"/>
    <p:sldLayoutId id="2147484079" r:id="rId9"/>
    <p:sldLayoutId id="2147484080" r:id="rId10"/>
    <p:sldLayoutId id="2147484081" r:id="rId11"/>
    <p:sldLayoutId id="2147484082" r:id="rId12"/>
    <p:sldLayoutId id="2147484083" r:id="rId13"/>
    <p:sldLayoutId id="2147484084" r:id="rId14"/>
    <p:sldLayoutId id="2147484085" r:id="rId15"/>
    <p:sldLayoutId id="2147484086"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city.sakurai.lg.jp/sosiki/hukushihokenbu/koureihukushika/kaigohokenseido/6184.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city.sakurai.lg.jp/sosiki/hukushihokenbu/koureihukushika/kaigohokenseido/1616151840827.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noFill/>
          <a:ln>
            <a:noFill/>
          </a:ln>
        </p:spPr>
        <p:style>
          <a:lnRef idx="1">
            <a:schemeClr val="accent6"/>
          </a:lnRef>
          <a:fillRef idx="2">
            <a:schemeClr val="accent6"/>
          </a:fillRef>
          <a:effectRef idx="1">
            <a:schemeClr val="accent6"/>
          </a:effectRef>
          <a:fontRef idx="minor">
            <a:schemeClr val="dk1"/>
          </a:fontRef>
        </p:style>
        <p:txBody>
          <a:bodyPr>
            <a:normAutofit fontScale="90000"/>
          </a:bodyPr>
          <a:lstStyle/>
          <a:p>
            <a:pPr algn="l"/>
            <a:r>
              <a:rPr lang="ja-JP" altLang="en-US" dirty="0" smtClean="0">
                <a:solidFill>
                  <a:schemeClr val="tx1"/>
                </a:solidFill>
              </a:rPr>
              <a:t>令和６年度</a:t>
            </a:r>
            <a:r>
              <a:rPr lang="en-US" altLang="ja-JP" dirty="0" smtClean="0">
                <a:solidFill>
                  <a:schemeClr val="tx1"/>
                </a:solidFill>
              </a:rPr>
              <a:t/>
            </a:r>
            <a:br>
              <a:rPr lang="en-US" altLang="ja-JP" dirty="0" smtClean="0">
                <a:solidFill>
                  <a:schemeClr val="tx1"/>
                </a:solidFill>
              </a:rPr>
            </a:br>
            <a:r>
              <a:rPr lang="ja-JP" altLang="en-US" dirty="0" smtClean="0">
                <a:solidFill>
                  <a:schemeClr val="tx1"/>
                </a:solidFill>
              </a:rPr>
              <a:t>介護保険サービス事業者等集団指導</a:t>
            </a:r>
            <a:endParaRPr lang="ja-JP" altLang="en-US" dirty="0">
              <a:solidFill>
                <a:schemeClr val="tx1"/>
              </a:solidFill>
            </a:endParaRPr>
          </a:p>
        </p:txBody>
      </p:sp>
      <p:sp>
        <p:nvSpPr>
          <p:cNvPr id="10" name="テキスト プレースホルダー 9"/>
          <p:cNvSpPr>
            <a:spLocks noGrp="1"/>
          </p:cNvSpPr>
          <p:nvPr>
            <p:ph type="subTitle" idx="1"/>
          </p:nvPr>
        </p:nvSpPr>
        <p:spPr/>
        <p:txBody>
          <a:bodyPr anchor="b"/>
          <a:lstStyle/>
          <a:p>
            <a:r>
              <a:rPr lang="ja-JP" altLang="en-US" sz="2400" dirty="0" smtClean="0">
                <a:solidFill>
                  <a:schemeClr val="tx1"/>
                </a:solidFill>
              </a:rPr>
              <a:t>桜井市福祉保健部高齢福祉課</a:t>
            </a:r>
            <a:endParaRPr kumimoji="1" lang="ja-JP" altLang="en-US" dirty="0">
              <a:solidFill>
                <a:schemeClr val="tx1"/>
              </a:solidFill>
            </a:endParaRPr>
          </a:p>
        </p:txBody>
      </p:sp>
      <p:sp>
        <p:nvSpPr>
          <p:cNvPr id="11" name="スライド番号プレースホルダー 10"/>
          <p:cNvSpPr>
            <a:spLocks noGrp="1"/>
          </p:cNvSpPr>
          <p:nvPr>
            <p:ph type="sldNum" sz="quarter" idx="12"/>
          </p:nvPr>
        </p:nvSpPr>
        <p:spPr/>
        <p:txBody>
          <a:bodyPr/>
          <a:lstStyle/>
          <a:p>
            <a:fld id="{2CE048B7-B482-400F-9F56-D1A3EE5BE19C}" type="slidenum">
              <a:rPr kumimoji="1" lang="ja-JP" altLang="en-US" smtClean="0"/>
              <a:t>1</a:t>
            </a:fld>
            <a:endParaRPr kumimoji="1" lang="ja-JP" altLang="en-US" dirty="0"/>
          </a:p>
        </p:txBody>
      </p:sp>
    </p:spTree>
    <p:extLst>
      <p:ext uri="{BB962C8B-B14F-4D97-AF65-F5344CB8AC3E}">
        <p14:creationId xmlns:p14="http://schemas.microsoft.com/office/powerpoint/2010/main" val="3716205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〇運営指導の流れ</a:t>
            </a:r>
            <a:endParaRPr lang="ja-JP" altLang="en-US" dirty="0"/>
          </a:p>
        </p:txBody>
      </p:sp>
      <p:sp>
        <p:nvSpPr>
          <p:cNvPr id="4" name="スライド番号プレースホルダー 3"/>
          <p:cNvSpPr>
            <a:spLocks noGrp="1"/>
          </p:cNvSpPr>
          <p:nvPr>
            <p:ph type="sldNum" sz="quarter" idx="12"/>
          </p:nvPr>
        </p:nvSpPr>
        <p:spPr/>
        <p:txBody>
          <a:bodyPr/>
          <a:lstStyle/>
          <a:p>
            <a:fld id="{2CE048B7-B482-400F-9F56-D1A3EE5BE19C}" type="slidenum">
              <a:rPr lang="ja-JP" altLang="en-US" smtClean="0"/>
              <a:pPr/>
              <a:t>10</a:t>
            </a:fld>
            <a:endParaRPr lang="ja-JP" altLang="en-US" dirty="0"/>
          </a:p>
        </p:txBody>
      </p:sp>
      <p:graphicFrame>
        <p:nvGraphicFramePr>
          <p:cNvPr id="18" name="図表 17"/>
          <p:cNvGraphicFramePr/>
          <p:nvPr>
            <p:extLst>
              <p:ext uri="{D42A27DB-BD31-4B8C-83A1-F6EECF244321}">
                <p14:modId xmlns:p14="http://schemas.microsoft.com/office/powerpoint/2010/main" val="2362805578"/>
              </p:ext>
            </p:extLst>
          </p:nvPr>
        </p:nvGraphicFramePr>
        <p:xfrm>
          <a:off x="677334" y="609600"/>
          <a:ext cx="8128000" cy="47582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テキスト ボックス 18"/>
          <p:cNvSpPr txBox="1"/>
          <p:nvPr/>
        </p:nvSpPr>
        <p:spPr>
          <a:xfrm>
            <a:off x="707925" y="3893574"/>
            <a:ext cx="2123767" cy="707886"/>
          </a:xfrm>
          <a:prstGeom prst="rect">
            <a:avLst/>
          </a:prstGeom>
          <a:noFill/>
        </p:spPr>
        <p:txBody>
          <a:bodyPr wrap="square" rtlCol="0">
            <a:spAutoFit/>
          </a:bodyPr>
          <a:lstStyle/>
          <a:p>
            <a:r>
              <a:rPr kumimoji="1" lang="ja-JP" altLang="en-US" sz="2000" dirty="0" smtClean="0"/>
              <a:t>１か月前に通知</a:t>
            </a:r>
            <a:endParaRPr kumimoji="1" lang="en-US" altLang="ja-JP" sz="2000" dirty="0" smtClean="0"/>
          </a:p>
          <a:p>
            <a:r>
              <a:rPr kumimoji="1" lang="ja-JP" altLang="en-US" sz="2000" dirty="0" smtClean="0"/>
              <a:t>事前提出書類有</a:t>
            </a:r>
            <a:endParaRPr kumimoji="1" lang="ja-JP" altLang="en-US" dirty="0"/>
          </a:p>
        </p:txBody>
      </p:sp>
      <p:sp>
        <p:nvSpPr>
          <p:cNvPr id="20" name="テキスト ボックス 19"/>
          <p:cNvSpPr txBox="1"/>
          <p:nvPr/>
        </p:nvSpPr>
        <p:spPr>
          <a:xfrm>
            <a:off x="6466896" y="3893574"/>
            <a:ext cx="2338438" cy="1015663"/>
          </a:xfrm>
          <a:prstGeom prst="rect">
            <a:avLst/>
          </a:prstGeom>
          <a:noFill/>
        </p:spPr>
        <p:txBody>
          <a:bodyPr wrap="square" rtlCol="0">
            <a:spAutoFit/>
          </a:bodyPr>
          <a:lstStyle/>
          <a:p>
            <a:r>
              <a:rPr kumimoji="1" lang="ja-JP" altLang="en-US" sz="2000" dirty="0" smtClean="0"/>
              <a:t>１か月以内に通知</a:t>
            </a:r>
            <a:endParaRPr kumimoji="1" lang="en-US" altLang="ja-JP" sz="2000" dirty="0" smtClean="0"/>
          </a:p>
          <a:p>
            <a:r>
              <a:rPr kumimoji="1" lang="ja-JP" altLang="en-US" sz="2000" dirty="0"/>
              <a:t>改善</a:t>
            </a:r>
            <a:r>
              <a:rPr kumimoji="1" lang="ja-JP" altLang="en-US" sz="2000" dirty="0" smtClean="0"/>
              <a:t>が必要な時は改善報告書提出</a:t>
            </a:r>
            <a:endParaRPr kumimoji="1" lang="ja-JP" altLang="en-US" dirty="0"/>
          </a:p>
        </p:txBody>
      </p:sp>
      <p:sp>
        <p:nvSpPr>
          <p:cNvPr id="21" name="テキスト ボックス 20"/>
          <p:cNvSpPr txBox="1"/>
          <p:nvPr/>
        </p:nvSpPr>
        <p:spPr>
          <a:xfrm>
            <a:off x="3679450" y="3893574"/>
            <a:ext cx="2123767" cy="707886"/>
          </a:xfrm>
          <a:prstGeom prst="rect">
            <a:avLst/>
          </a:prstGeom>
          <a:noFill/>
        </p:spPr>
        <p:txBody>
          <a:bodyPr wrap="square" rtlCol="0">
            <a:spAutoFit/>
          </a:bodyPr>
          <a:lstStyle/>
          <a:p>
            <a:r>
              <a:rPr kumimoji="1" lang="ja-JP" altLang="en-US" sz="2000" dirty="0" smtClean="0"/>
              <a:t>実地にて指導</a:t>
            </a:r>
            <a:endParaRPr kumimoji="1" lang="en-US" altLang="ja-JP" sz="2000" dirty="0" smtClean="0"/>
          </a:p>
          <a:p>
            <a:r>
              <a:rPr kumimoji="1" lang="ja-JP" altLang="en-US" sz="2000" dirty="0" smtClean="0"/>
              <a:t>関係書類の用意</a:t>
            </a:r>
            <a:endParaRPr kumimoji="1" lang="en-US" altLang="ja-JP" sz="2000" dirty="0" smtClean="0"/>
          </a:p>
        </p:txBody>
      </p:sp>
    </p:spTree>
    <p:extLst>
      <p:ext uri="{BB962C8B-B14F-4D97-AF65-F5344CB8AC3E}">
        <p14:creationId xmlns:p14="http://schemas.microsoft.com/office/powerpoint/2010/main" val="1222842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〇監査とは</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marL="0" indent="0">
              <a:buNone/>
            </a:pPr>
            <a:r>
              <a:rPr lang="ja-JP" altLang="en-US" sz="2800" dirty="0"/>
              <a:t>人員、施設及び設備、運営基準等の指定基準違反や不正</a:t>
            </a:r>
            <a:r>
              <a:rPr lang="ja-JP" altLang="en-US" sz="2800" dirty="0" smtClean="0"/>
              <a:t>請求</a:t>
            </a:r>
            <a:r>
              <a:rPr lang="ja-JP" altLang="en-US" sz="2800" dirty="0"/>
              <a:t>が認められる場合、又はその疑いがあると認められる場合</a:t>
            </a:r>
            <a:r>
              <a:rPr lang="ja-JP" altLang="en-US" sz="2800" dirty="0" smtClean="0"/>
              <a:t>、高齢者</a:t>
            </a:r>
            <a:r>
              <a:rPr lang="ja-JP" altLang="en-US" sz="2800" dirty="0"/>
              <a:t>虐待の疑いがあると認められる場合などに</a:t>
            </a:r>
            <a:r>
              <a:rPr lang="ja-JP" altLang="en-US" sz="2800" dirty="0" smtClean="0"/>
              <a:t>実施します。</a:t>
            </a:r>
            <a:endParaRPr lang="en-US" altLang="ja-JP" sz="2800" dirty="0" smtClean="0"/>
          </a:p>
          <a:p>
            <a:pPr marL="0" indent="0">
              <a:buNone/>
            </a:pPr>
            <a:endParaRPr lang="en-US" altLang="ja-JP" sz="2800" dirty="0" smtClean="0"/>
          </a:p>
          <a:p>
            <a:pPr marL="0" indent="0">
              <a:buNone/>
            </a:pPr>
            <a:r>
              <a:rPr lang="ja-JP" altLang="en-US" sz="2800" dirty="0"/>
              <a:t>報告、帳簿書類等の提出若しくは提示を命じ、出頭を求め</a:t>
            </a:r>
            <a:r>
              <a:rPr lang="ja-JP" altLang="en-US" sz="2800" dirty="0" smtClean="0"/>
              <a:t>、関係者</a:t>
            </a:r>
            <a:r>
              <a:rPr lang="ja-JP" altLang="en-US" sz="2800" dirty="0"/>
              <a:t>に対する質問、立入検査を行い</a:t>
            </a:r>
            <a:r>
              <a:rPr lang="ja-JP" altLang="en-US" sz="2800" dirty="0" smtClean="0"/>
              <a:t>、</a:t>
            </a:r>
            <a:endParaRPr lang="en-US" altLang="ja-JP" sz="2800" dirty="0" smtClean="0"/>
          </a:p>
          <a:p>
            <a:pPr marL="0" indent="0">
              <a:buNone/>
            </a:pPr>
            <a:r>
              <a:rPr lang="ja-JP" altLang="en-US" sz="2800" dirty="0" smtClean="0"/>
              <a:t>事実</a:t>
            </a:r>
            <a:r>
              <a:rPr lang="ja-JP" altLang="en-US" sz="2800" dirty="0"/>
              <a:t>関係を</a:t>
            </a:r>
            <a:r>
              <a:rPr lang="ja-JP" altLang="en-US" sz="2800" dirty="0" smtClean="0"/>
              <a:t>確認します</a:t>
            </a:r>
            <a:r>
              <a:rPr lang="ja-JP" altLang="en-US" sz="2400" dirty="0" smtClean="0"/>
              <a:t>。</a:t>
            </a:r>
            <a:endParaRPr lang="ja-JP" altLang="en-US" sz="2400" dirty="0"/>
          </a:p>
          <a:p>
            <a:pPr marL="0" indent="0">
              <a:buNone/>
            </a:pPr>
            <a:endParaRPr lang="ja-JP" altLang="en-US" sz="2800" dirty="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11</a:t>
            </a:fld>
            <a:endParaRPr kumimoji="1" lang="ja-JP" altLang="en-US" dirty="0"/>
          </a:p>
        </p:txBody>
      </p:sp>
    </p:spTree>
    <p:extLst>
      <p:ext uri="{BB962C8B-B14F-4D97-AF65-F5344CB8AC3E}">
        <p14:creationId xmlns:p14="http://schemas.microsoft.com/office/powerpoint/2010/main" val="3308750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〇監査の流れ</a:t>
            </a:r>
            <a:endParaRPr kumimoji="1" lang="ja-JP" altLang="en-US" dirty="0"/>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12</a:t>
            </a:fld>
            <a:endParaRPr kumimoji="1" lang="ja-JP" altLang="en-US" dirty="0"/>
          </a:p>
        </p:txBody>
      </p:sp>
      <p:sp>
        <p:nvSpPr>
          <p:cNvPr id="8" name="テキスト ボックス 7"/>
          <p:cNvSpPr txBox="1"/>
          <p:nvPr/>
        </p:nvSpPr>
        <p:spPr>
          <a:xfrm>
            <a:off x="677334" y="1810327"/>
            <a:ext cx="7200000" cy="990000"/>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400" dirty="0" smtClean="0"/>
              <a:t>・運営</a:t>
            </a:r>
            <a:r>
              <a:rPr lang="ja-JP" altLang="en-US" sz="2400" dirty="0"/>
              <a:t>指導において指定基準違反等が発覚</a:t>
            </a:r>
            <a:endParaRPr lang="en-US" altLang="ja-JP" sz="2400" dirty="0"/>
          </a:p>
          <a:p>
            <a:r>
              <a:rPr lang="ja-JP" altLang="en-US" sz="2400" dirty="0" smtClean="0"/>
              <a:t>・利用者</a:t>
            </a:r>
            <a:r>
              <a:rPr lang="ja-JP" altLang="en-US" sz="2400" dirty="0"/>
              <a:t>等からの通報・苦情・相談</a:t>
            </a:r>
            <a:r>
              <a:rPr lang="ja-JP" altLang="en-US" sz="2400" dirty="0" smtClean="0"/>
              <a:t>等</a:t>
            </a:r>
            <a:endParaRPr kumimoji="1" lang="ja-JP" altLang="en-US" sz="2400" dirty="0"/>
          </a:p>
          <a:p>
            <a:endParaRPr kumimoji="1" lang="ja-JP" altLang="en-US" dirty="0"/>
          </a:p>
        </p:txBody>
      </p:sp>
      <p:sp>
        <p:nvSpPr>
          <p:cNvPr id="9" name="テキスト ボックス 8"/>
          <p:cNvSpPr txBox="1"/>
          <p:nvPr/>
        </p:nvSpPr>
        <p:spPr>
          <a:xfrm>
            <a:off x="677333" y="3542145"/>
            <a:ext cx="7200000" cy="990000"/>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400" dirty="0" smtClean="0"/>
              <a:t>・書類確認</a:t>
            </a:r>
            <a:endParaRPr lang="en-US" altLang="ja-JP" sz="2400" dirty="0" smtClean="0"/>
          </a:p>
          <a:p>
            <a:r>
              <a:rPr kumimoji="1" lang="ja-JP" altLang="en-US" sz="2400" dirty="0" smtClean="0"/>
              <a:t>・関係者への聞き取り</a:t>
            </a:r>
            <a:endParaRPr kumimoji="1" lang="ja-JP" altLang="en-US" sz="2400" dirty="0"/>
          </a:p>
          <a:p>
            <a:endParaRPr kumimoji="1" lang="ja-JP" altLang="en-US" dirty="0"/>
          </a:p>
        </p:txBody>
      </p:sp>
      <p:sp>
        <p:nvSpPr>
          <p:cNvPr id="10" name="テキスト ボックス 9"/>
          <p:cNvSpPr txBox="1"/>
          <p:nvPr/>
        </p:nvSpPr>
        <p:spPr>
          <a:xfrm>
            <a:off x="677334" y="5298491"/>
            <a:ext cx="7200000" cy="1384995"/>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smtClean="0"/>
              <a:t>（指定基</a:t>
            </a:r>
            <a:r>
              <a:rPr lang="ja-JP" altLang="en-US" dirty="0"/>
              <a:t>準違反等又は人格尊重義務違反が認められた</a:t>
            </a:r>
            <a:r>
              <a:rPr lang="ja-JP" altLang="en-US" dirty="0" smtClean="0"/>
              <a:t>場合）</a:t>
            </a:r>
            <a:endParaRPr lang="en-US" altLang="ja-JP" dirty="0" smtClean="0"/>
          </a:p>
          <a:p>
            <a:r>
              <a:rPr kumimoji="1" lang="ja-JP" altLang="en-US" sz="2400" dirty="0" smtClean="0"/>
              <a:t>・介護給付費返還命令</a:t>
            </a:r>
            <a:endParaRPr kumimoji="1" lang="en-US" altLang="ja-JP" sz="2400" dirty="0" smtClean="0"/>
          </a:p>
          <a:p>
            <a:r>
              <a:rPr kumimoji="1" lang="ja-JP" altLang="en-US" sz="2400" dirty="0"/>
              <a:t>・指定</a:t>
            </a:r>
            <a:r>
              <a:rPr kumimoji="1" lang="ja-JP" altLang="en-US" sz="2400" dirty="0" smtClean="0"/>
              <a:t>取り消し処分</a:t>
            </a:r>
            <a:r>
              <a:rPr kumimoji="1" lang="ja-JP" altLang="en-US" sz="2400" dirty="0"/>
              <a:t>　</a:t>
            </a:r>
            <a:r>
              <a:rPr kumimoji="1" lang="ja-JP" altLang="en-US" sz="2400" dirty="0" smtClean="0"/>
              <a:t>　　等の措置</a:t>
            </a:r>
            <a:r>
              <a:rPr kumimoji="1" lang="ja-JP" altLang="en-US" sz="2400" dirty="0"/>
              <a:t>あり</a:t>
            </a:r>
          </a:p>
          <a:p>
            <a:endParaRPr kumimoji="1" lang="ja-JP" altLang="en-US" dirty="0"/>
          </a:p>
        </p:txBody>
      </p:sp>
      <p:sp>
        <p:nvSpPr>
          <p:cNvPr id="3" name="下矢印 2"/>
          <p:cNvSpPr/>
          <p:nvPr/>
        </p:nvSpPr>
        <p:spPr>
          <a:xfrm>
            <a:off x="4023679" y="2842520"/>
            <a:ext cx="507307" cy="6884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4024229" y="4585486"/>
            <a:ext cx="507307" cy="6884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56668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5" y="2700867"/>
            <a:ext cx="8856000" cy="1826581"/>
          </a:xfrm>
        </p:spPr>
        <p:txBody>
          <a:bodyPr anchor="t"/>
          <a:lstStyle/>
          <a:p>
            <a:r>
              <a:rPr lang="ja-JP" altLang="en-US" dirty="0"/>
              <a:t>〇指定等に係る届出・手続きについて</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13</a:t>
            </a:fld>
            <a:endParaRPr kumimoji="1" lang="ja-JP" altLang="en-US" dirty="0"/>
          </a:p>
        </p:txBody>
      </p:sp>
    </p:spTree>
    <p:extLst>
      <p:ext uri="{BB962C8B-B14F-4D97-AF65-F5344CB8AC3E}">
        <p14:creationId xmlns:p14="http://schemas.microsoft.com/office/powerpoint/2010/main" val="9916178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〇変更届</a:t>
            </a:r>
            <a:endParaRPr lang="en-US" altLang="ja-JP" dirty="0"/>
          </a:p>
        </p:txBody>
      </p:sp>
      <p:sp>
        <p:nvSpPr>
          <p:cNvPr id="3" name="コンテンツ プレースホルダー 2"/>
          <p:cNvSpPr>
            <a:spLocks noGrp="1"/>
          </p:cNvSpPr>
          <p:nvPr>
            <p:ph idx="1"/>
          </p:nvPr>
        </p:nvSpPr>
        <p:spPr/>
        <p:txBody>
          <a:bodyPr>
            <a:normAutofit/>
          </a:bodyPr>
          <a:lstStyle/>
          <a:p>
            <a:pPr marL="0" indent="0">
              <a:buNone/>
            </a:pPr>
            <a:r>
              <a:rPr lang="ja-JP" altLang="en-US" sz="2800" dirty="0" smtClean="0"/>
              <a:t>変更があった日から</a:t>
            </a:r>
            <a:r>
              <a:rPr lang="ja-JP" altLang="en-US" sz="2800" dirty="0" smtClean="0">
                <a:solidFill>
                  <a:srgbClr val="FF0000"/>
                </a:solidFill>
              </a:rPr>
              <a:t>１０日以内</a:t>
            </a:r>
            <a:r>
              <a:rPr lang="ja-JP" altLang="en-US" sz="2800" dirty="0" smtClean="0"/>
              <a:t>に提出してください。</a:t>
            </a:r>
            <a:endParaRPr lang="en-US" altLang="ja-JP" sz="2800" dirty="0"/>
          </a:p>
          <a:p>
            <a:pPr marL="0" indent="0">
              <a:buNone/>
            </a:pPr>
            <a:endParaRPr lang="en-US" altLang="ja-JP" sz="2800" dirty="0"/>
          </a:p>
          <a:p>
            <a:pPr marL="0" indent="0">
              <a:buNone/>
            </a:pPr>
            <a:r>
              <a:rPr lang="ja-JP" altLang="en-US" sz="2800" dirty="0" smtClean="0"/>
              <a:t>窓口か郵送にて受付します。</a:t>
            </a:r>
            <a:endParaRPr lang="en-US" altLang="ja-JP" sz="2800" dirty="0" smtClean="0"/>
          </a:p>
          <a:p>
            <a:pPr marL="0" indent="0">
              <a:buNone/>
            </a:pPr>
            <a:endParaRPr lang="en-US" altLang="ja-JP" sz="2800" dirty="0"/>
          </a:p>
          <a:p>
            <a:pPr marL="0" indent="0">
              <a:buNone/>
            </a:pPr>
            <a:r>
              <a:rPr lang="en-US" altLang="ja-JP" sz="2800" dirty="0" smtClean="0"/>
              <a:t>※</a:t>
            </a:r>
            <a:r>
              <a:rPr lang="ja-JP" altLang="en-US" sz="2800" dirty="0" smtClean="0"/>
              <a:t>特に人員配置が変更された場合は提出漏れのないようにしてください。</a:t>
            </a:r>
            <a:endParaRPr lang="en-US" altLang="ja-JP" sz="2800" dirty="0" smtClean="0"/>
          </a:p>
          <a:p>
            <a:pPr marL="0" indent="0">
              <a:buNone/>
            </a:pPr>
            <a:endParaRPr lang="en-US" altLang="ja-JP" sz="2800" dirty="0" smtClean="0"/>
          </a:p>
          <a:p>
            <a:pPr marL="0" indent="0">
              <a:buNone/>
            </a:pPr>
            <a:endParaRPr lang="en-US" altLang="ja-JP" sz="2800" dirty="0" smtClean="0"/>
          </a:p>
          <a:p>
            <a:pPr marL="0" indent="0">
              <a:buNone/>
            </a:pPr>
            <a:endParaRPr lang="en-US" altLang="ja-JP" sz="2800" dirty="0" smtClean="0"/>
          </a:p>
        </p:txBody>
      </p:sp>
      <p:sp>
        <p:nvSpPr>
          <p:cNvPr id="4" name="スライド番号プレースホルダー 3"/>
          <p:cNvSpPr>
            <a:spLocks noGrp="1"/>
          </p:cNvSpPr>
          <p:nvPr>
            <p:ph type="sldNum" sz="quarter" idx="12"/>
          </p:nvPr>
        </p:nvSpPr>
        <p:spPr/>
        <p:txBody>
          <a:bodyPr/>
          <a:lstStyle/>
          <a:p>
            <a:fld id="{2CE048B7-B482-400F-9F56-D1A3EE5BE19C}" type="slidenum">
              <a:rPr lang="ja-JP" altLang="en-US" smtClean="0"/>
              <a:pPr/>
              <a:t>14</a:t>
            </a:fld>
            <a:endParaRPr lang="ja-JP" altLang="en-US" dirty="0"/>
          </a:p>
        </p:txBody>
      </p:sp>
    </p:spTree>
    <p:extLst>
      <p:ext uri="{BB962C8B-B14F-4D97-AF65-F5344CB8AC3E}">
        <p14:creationId xmlns:p14="http://schemas.microsoft.com/office/powerpoint/2010/main" val="36524875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〇指定更新</a:t>
            </a:r>
            <a:endParaRPr lang="en-US" altLang="ja-JP" dirty="0"/>
          </a:p>
        </p:txBody>
      </p:sp>
      <p:sp>
        <p:nvSpPr>
          <p:cNvPr id="3" name="コンテンツ プレースホルダー 2"/>
          <p:cNvSpPr>
            <a:spLocks noGrp="1"/>
          </p:cNvSpPr>
          <p:nvPr>
            <p:ph idx="1"/>
          </p:nvPr>
        </p:nvSpPr>
        <p:spPr/>
        <p:txBody>
          <a:bodyPr>
            <a:normAutofit/>
          </a:bodyPr>
          <a:lstStyle/>
          <a:p>
            <a:pPr marL="0" indent="0">
              <a:buNone/>
            </a:pPr>
            <a:r>
              <a:rPr lang="ja-JP" altLang="en-US" sz="2800" dirty="0" smtClean="0"/>
              <a:t>事業開始日の属する月の</a:t>
            </a:r>
            <a:r>
              <a:rPr lang="ja-JP" altLang="en-US" sz="2800" dirty="0" smtClean="0">
                <a:solidFill>
                  <a:srgbClr val="FF0000"/>
                </a:solidFill>
              </a:rPr>
              <a:t>前々月末日</a:t>
            </a:r>
            <a:r>
              <a:rPr lang="ja-JP" altLang="en-US" sz="2800" dirty="0" smtClean="0"/>
              <a:t>までに</a:t>
            </a:r>
            <a:endParaRPr lang="en-US" altLang="ja-JP" sz="2800" dirty="0" smtClean="0"/>
          </a:p>
          <a:p>
            <a:pPr marL="0" indent="0">
              <a:buNone/>
            </a:pPr>
            <a:r>
              <a:rPr lang="ja-JP" altLang="en-US" sz="2800" dirty="0" smtClean="0"/>
              <a:t>申請書を提出してください。</a:t>
            </a:r>
            <a:endParaRPr lang="en-US" altLang="ja-JP" sz="2800" dirty="0" smtClean="0"/>
          </a:p>
          <a:p>
            <a:pPr marL="0" indent="0">
              <a:buNone/>
            </a:pPr>
            <a:r>
              <a:rPr lang="ja-JP" altLang="en-US" sz="2800" dirty="0" smtClean="0"/>
              <a:t>（４月１日事業開始の場合、２月末日まで。）</a:t>
            </a:r>
            <a:endParaRPr lang="en-US" altLang="ja-JP" sz="2800" dirty="0" smtClean="0"/>
          </a:p>
          <a:p>
            <a:pPr marL="0" indent="0">
              <a:buNone/>
            </a:pPr>
            <a:endParaRPr lang="en-US" altLang="ja-JP" sz="2800" dirty="0"/>
          </a:p>
          <a:p>
            <a:pPr marL="0" indent="0">
              <a:buNone/>
            </a:pPr>
            <a:endParaRPr lang="en-US" altLang="ja-JP" sz="2800" dirty="0" smtClean="0"/>
          </a:p>
          <a:p>
            <a:pPr marL="0" indent="0">
              <a:buNone/>
            </a:pPr>
            <a:endParaRPr lang="en-US" altLang="ja-JP" sz="2800" dirty="0" smtClean="0"/>
          </a:p>
          <a:p>
            <a:pPr marL="0" indent="0">
              <a:buNone/>
            </a:pPr>
            <a:r>
              <a:rPr lang="en-US" altLang="ja-JP" sz="2800" dirty="0" smtClean="0"/>
              <a:t>※</a:t>
            </a:r>
            <a:r>
              <a:rPr lang="ja-JP" altLang="en-US" sz="2800" dirty="0" smtClean="0"/>
              <a:t>本市か</a:t>
            </a:r>
            <a:r>
              <a:rPr lang="ja-JP" altLang="en-US" sz="2800" dirty="0"/>
              <a:t>ら</a:t>
            </a:r>
            <a:r>
              <a:rPr lang="ja-JP" altLang="en-US" sz="2800" dirty="0" smtClean="0"/>
              <a:t>更新申請勧奨はいたしません。</a:t>
            </a:r>
            <a:endParaRPr lang="en-US" altLang="ja-JP" sz="2800" dirty="0" smtClean="0"/>
          </a:p>
        </p:txBody>
      </p:sp>
      <p:sp>
        <p:nvSpPr>
          <p:cNvPr id="4" name="スライド番号プレースホルダー 3"/>
          <p:cNvSpPr>
            <a:spLocks noGrp="1"/>
          </p:cNvSpPr>
          <p:nvPr>
            <p:ph type="sldNum" sz="quarter" idx="12"/>
          </p:nvPr>
        </p:nvSpPr>
        <p:spPr/>
        <p:txBody>
          <a:bodyPr/>
          <a:lstStyle/>
          <a:p>
            <a:fld id="{2CE048B7-B482-400F-9F56-D1A3EE5BE19C}" type="slidenum">
              <a:rPr lang="ja-JP" altLang="en-US" smtClean="0"/>
              <a:pPr/>
              <a:t>15</a:t>
            </a:fld>
            <a:endParaRPr lang="ja-JP" altLang="en-US" dirty="0"/>
          </a:p>
        </p:txBody>
      </p:sp>
    </p:spTree>
    <p:extLst>
      <p:ext uri="{BB962C8B-B14F-4D97-AF65-F5344CB8AC3E}">
        <p14:creationId xmlns:p14="http://schemas.microsoft.com/office/powerpoint/2010/main" val="14072559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〇指定更新</a:t>
            </a:r>
            <a:endParaRPr lang="en-US" altLang="ja-JP" dirty="0"/>
          </a:p>
        </p:txBody>
      </p:sp>
      <p:sp>
        <p:nvSpPr>
          <p:cNvPr id="3" name="コンテンツ プレースホルダー 2"/>
          <p:cNvSpPr>
            <a:spLocks noGrp="1"/>
          </p:cNvSpPr>
          <p:nvPr>
            <p:ph idx="1"/>
          </p:nvPr>
        </p:nvSpPr>
        <p:spPr/>
        <p:txBody>
          <a:bodyPr>
            <a:normAutofit fontScale="92500" lnSpcReduction="20000"/>
          </a:bodyPr>
          <a:lstStyle/>
          <a:p>
            <a:pPr marL="0" indent="0">
              <a:buNone/>
            </a:pPr>
            <a:r>
              <a:rPr lang="ja-JP" altLang="en-US" sz="2800" dirty="0" smtClean="0"/>
              <a:t>更新申請書一式は桜井市</a:t>
            </a:r>
            <a:r>
              <a:rPr lang="en-US" altLang="ja-JP" sz="2800" dirty="0" smtClean="0"/>
              <a:t>HP</a:t>
            </a:r>
            <a:r>
              <a:rPr lang="ja-JP" altLang="en-US" sz="2800" dirty="0" smtClean="0"/>
              <a:t>にございます。</a:t>
            </a:r>
            <a:endParaRPr lang="en-US" altLang="ja-JP" sz="2800" dirty="0" smtClean="0"/>
          </a:p>
          <a:p>
            <a:pPr marL="0" indent="0">
              <a:buNone/>
            </a:pPr>
            <a:r>
              <a:rPr lang="ja-JP" altLang="en-US" sz="2800" dirty="0" smtClean="0"/>
              <a:t>そちらをダウンロードしてお使いください。</a:t>
            </a:r>
            <a:endParaRPr lang="en-US" altLang="ja-JP" sz="2800" dirty="0" smtClean="0"/>
          </a:p>
          <a:p>
            <a:pPr marL="0" indent="0">
              <a:buNone/>
            </a:pPr>
            <a:r>
              <a:rPr lang="en-US" altLang="ja-JP" sz="2800" dirty="0" smtClean="0">
                <a:hlinkClick r:id="rId2"/>
              </a:rPr>
              <a:t>https</a:t>
            </a:r>
            <a:r>
              <a:rPr lang="en-US" altLang="ja-JP" sz="2800" dirty="0">
                <a:hlinkClick r:id="rId2"/>
              </a:rPr>
              <a:t>://</a:t>
            </a:r>
            <a:r>
              <a:rPr lang="en-US" altLang="ja-JP" sz="2800" dirty="0" smtClean="0">
                <a:hlinkClick r:id="rId2"/>
              </a:rPr>
              <a:t>www.city.sakurai.lg.jp/sosiki/hukushihokenbu/koureihukushika/kaigohokenseido/6184.html</a:t>
            </a:r>
            <a:endParaRPr lang="en-US" altLang="ja-JP" sz="2800" dirty="0" smtClean="0"/>
          </a:p>
          <a:p>
            <a:pPr marL="0" indent="0">
              <a:buNone/>
            </a:pPr>
            <a:r>
              <a:rPr lang="ja-JP" altLang="en-US" sz="2800" dirty="0" smtClean="0"/>
              <a:t>申請書のほかに添付書類が必要な場合がありますので、漏れはないか提出前に確認してください。</a:t>
            </a:r>
            <a:endParaRPr lang="en-US" altLang="ja-JP" sz="2800" dirty="0" smtClean="0"/>
          </a:p>
          <a:p>
            <a:pPr marL="0" indent="0">
              <a:buNone/>
            </a:pPr>
            <a:endParaRPr lang="en-US" altLang="ja-JP" sz="2800" dirty="0" smtClean="0"/>
          </a:p>
          <a:p>
            <a:pPr marL="0" indent="0">
              <a:buNone/>
            </a:pPr>
            <a:r>
              <a:rPr lang="ja-JP" altLang="en-US" sz="2800" dirty="0" smtClean="0"/>
              <a:t>例）勤務形態一覧表の添付書類として研修修了書等が</a:t>
            </a:r>
            <a:endParaRPr lang="en-US" altLang="ja-JP" sz="2800" dirty="0" smtClean="0"/>
          </a:p>
          <a:p>
            <a:pPr marL="0" indent="0">
              <a:buNone/>
            </a:pPr>
            <a:r>
              <a:rPr lang="ja-JP" altLang="en-US" sz="2800" dirty="0" smtClean="0"/>
              <a:t>必要であるが添付されていない。</a:t>
            </a:r>
            <a:endParaRPr lang="en-US" altLang="ja-JP" sz="2400" dirty="0" smtClean="0"/>
          </a:p>
        </p:txBody>
      </p:sp>
      <p:sp>
        <p:nvSpPr>
          <p:cNvPr id="4" name="スライド番号プレースホルダー 3"/>
          <p:cNvSpPr>
            <a:spLocks noGrp="1"/>
          </p:cNvSpPr>
          <p:nvPr>
            <p:ph type="sldNum" sz="quarter" idx="12"/>
          </p:nvPr>
        </p:nvSpPr>
        <p:spPr/>
        <p:txBody>
          <a:bodyPr/>
          <a:lstStyle/>
          <a:p>
            <a:fld id="{2CE048B7-B482-400F-9F56-D1A3EE5BE19C}" type="slidenum">
              <a:rPr lang="ja-JP" altLang="en-US" smtClean="0"/>
              <a:pPr/>
              <a:t>16</a:t>
            </a:fld>
            <a:endParaRPr lang="ja-JP" altLang="en-US" dirty="0"/>
          </a:p>
        </p:txBody>
      </p:sp>
    </p:spTree>
    <p:extLst>
      <p:ext uri="{BB962C8B-B14F-4D97-AF65-F5344CB8AC3E}">
        <p14:creationId xmlns:p14="http://schemas.microsoft.com/office/powerpoint/2010/main" val="3113240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〇介護</a:t>
            </a:r>
            <a:r>
              <a:rPr lang="ja-JP" altLang="en-US" dirty="0"/>
              <a:t>給付費算定に係る体制等に関する進達書</a:t>
            </a:r>
            <a:endParaRPr lang="en-US" altLang="ja-JP" dirty="0"/>
          </a:p>
        </p:txBody>
      </p:sp>
      <p:sp>
        <p:nvSpPr>
          <p:cNvPr id="3" name="コンテンツ プレースホルダー 2"/>
          <p:cNvSpPr>
            <a:spLocks noGrp="1"/>
          </p:cNvSpPr>
          <p:nvPr>
            <p:ph idx="1"/>
          </p:nvPr>
        </p:nvSpPr>
        <p:spPr>
          <a:xfrm>
            <a:off x="677333" y="2160589"/>
            <a:ext cx="8732137" cy="3880773"/>
          </a:xfrm>
        </p:spPr>
        <p:txBody>
          <a:bodyPr>
            <a:normAutofit lnSpcReduction="10000"/>
          </a:bodyPr>
          <a:lstStyle/>
          <a:p>
            <a:pPr marL="0" indent="0">
              <a:buNone/>
            </a:pPr>
            <a:r>
              <a:rPr lang="ja-JP" altLang="en-US" sz="2800" dirty="0" smtClean="0"/>
              <a:t>介護報酬加算算定のために必要な届出です。</a:t>
            </a:r>
            <a:endParaRPr lang="en-US" altLang="ja-JP" sz="2800" dirty="0" smtClean="0"/>
          </a:p>
          <a:p>
            <a:pPr marL="0" indent="0">
              <a:buNone/>
            </a:pPr>
            <a:r>
              <a:rPr lang="ja-JP" altLang="en-US" sz="2800" dirty="0" smtClean="0"/>
              <a:t>算定</a:t>
            </a:r>
            <a:r>
              <a:rPr lang="ja-JP" altLang="en-US" sz="2800" dirty="0"/>
              <a:t>したい月の</a:t>
            </a:r>
            <a:r>
              <a:rPr lang="ja-JP" altLang="en-US" sz="2800" dirty="0">
                <a:solidFill>
                  <a:srgbClr val="FF0000"/>
                </a:solidFill>
              </a:rPr>
              <a:t>前月１５日</a:t>
            </a:r>
            <a:r>
              <a:rPr lang="ja-JP" altLang="en-US" sz="2800" dirty="0"/>
              <a:t>までに提出してください</a:t>
            </a:r>
            <a:r>
              <a:rPr lang="ja-JP" altLang="en-US" sz="2800" dirty="0" smtClean="0"/>
              <a:t>。</a:t>
            </a:r>
            <a:endParaRPr lang="en-US" altLang="ja-JP" sz="2800" dirty="0" smtClean="0"/>
          </a:p>
          <a:p>
            <a:pPr marL="0" indent="0">
              <a:buNone/>
            </a:pPr>
            <a:endParaRPr lang="en-US" altLang="ja-JP" sz="2800" dirty="0"/>
          </a:p>
          <a:p>
            <a:pPr marL="0" indent="0">
              <a:buNone/>
            </a:pPr>
            <a:r>
              <a:rPr lang="ja-JP" altLang="en-US" sz="2800" dirty="0"/>
              <a:t>加算の種類によっては別紙添付していただく場合</a:t>
            </a:r>
            <a:r>
              <a:rPr lang="ja-JP" altLang="en-US" sz="2800" dirty="0" smtClean="0"/>
              <a:t>が</a:t>
            </a:r>
            <a:endParaRPr lang="en-US" altLang="ja-JP" sz="2800" dirty="0" smtClean="0"/>
          </a:p>
          <a:p>
            <a:pPr marL="0" indent="0">
              <a:buNone/>
            </a:pPr>
            <a:r>
              <a:rPr lang="ja-JP" altLang="en-US" sz="2800" dirty="0" smtClean="0"/>
              <a:t>あります。詳細は桜井市</a:t>
            </a:r>
            <a:r>
              <a:rPr lang="en-US" altLang="ja-JP" sz="2800" dirty="0" smtClean="0"/>
              <a:t>HP</a:t>
            </a:r>
            <a:r>
              <a:rPr lang="ja-JP" altLang="en-US" sz="2800" dirty="0" smtClean="0"/>
              <a:t>をご覧ください。</a:t>
            </a:r>
            <a:endParaRPr lang="en-US" altLang="ja-JP" sz="2800" dirty="0" smtClean="0"/>
          </a:p>
          <a:p>
            <a:pPr marL="0" indent="0">
              <a:buNone/>
            </a:pPr>
            <a:r>
              <a:rPr lang="en-US" altLang="ja-JP" sz="2800" dirty="0">
                <a:hlinkClick r:id="rId2"/>
              </a:rPr>
              <a:t>https://</a:t>
            </a:r>
            <a:r>
              <a:rPr lang="en-US" altLang="ja-JP" sz="2800" dirty="0" smtClean="0">
                <a:hlinkClick r:id="rId2"/>
              </a:rPr>
              <a:t>www.city.sakurai.lg.jp/sosiki/hukushihokenbu/koureihukushika/kaigohokenseido/1616151840827.html</a:t>
            </a:r>
            <a:endParaRPr lang="en-US" altLang="ja-JP" sz="2800" dirty="0" smtClean="0"/>
          </a:p>
          <a:p>
            <a:pPr marL="0" indent="0">
              <a:buNone/>
            </a:pPr>
            <a:endParaRPr lang="en-US" altLang="ja-JP" sz="2800" dirty="0" smtClean="0"/>
          </a:p>
        </p:txBody>
      </p:sp>
      <p:sp>
        <p:nvSpPr>
          <p:cNvPr id="4" name="スライド番号プレースホルダー 3"/>
          <p:cNvSpPr>
            <a:spLocks noGrp="1"/>
          </p:cNvSpPr>
          <p:nvPr>
            <p:ph type="sldNum" sz="quarter" idx="12"/>
          </p:nvPr>
        </p:nvSpPr>
        <p:spPr/>
        <p:txBody>
          <a:bodyPr/>
          <a:lstStyle/>
          <a:p>
            <a:fld id="{2CE048B7-B482-400F-9F56-D1A3EE5BE19C}" type="slidenum">
              <a:rPr lang="ja-JP" altLang="en-US" smtClean="0"/>
              <a:pPr/>
              <a:t>17</a:t>
            </a:fld>
            <a:endParaRPr lang="ja-JP" altLang="en-US" dirty="0"/>
          </a:p>
        </p:txBody>
      </p:sp>
    </p:spTree>
    <p:extLst>
      <p:ext uri="{BB962C8B-B14F-4D97-AF65-F5344CB8AC3E}">
        <p14:creationId xmlns:p14="http://schemas.microsoft.com/office/powerpoint/2010/main" val="33953203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5" y="2700867"/>
            <a:ext cx="8856000" cy="1826581"/>
          </a:xfrm>
        </p:spPr>
        <p:txBody>
          <a:bodyPr anchor="t"/>
          <a:lstStyle/>
          <a:p>
            <a:r>
              <a:rPr lang="ja-JP" altLang="en-US" dirty="0" smtClean="0"/>
              <a:t>〇よくあるご質問</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18</a:t>
            </a:fld>
            <a:endParaRPr kumimoji="1" lang="ja-JP" altLang="en-US" dirty="0"/>
          </a:p>
        </p:txBody>
      </p:sp>
    </p:spTree>
    <p:extLst>
      <p:ext uri="{BB962C8B-B14F-4D97-AF65-F5344CB8AC3E}">
        <p14:creationId xmlns:p14="http://schemas.microsoft.com/office/powerpoint/2010/main" val="27193102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〇よくあるご質問</a:t>
            </a:r>
            <a:endParaRPr lang="en-US" altLang="ja-JP" dirty="0"/>
          </a:p>
        </p:txBody>
      </p:sp>
      <p:sp>
        <p:nvSpPr>
          <p:cNvPr id="3" name="コンテンツ プレースホルダー 2"/>
          <p:cNvSpPr>
            <a:spLocks noGrp="1"/>
          </p:cNvSpPr>
          <p:nvPr>
            <p:ph idx="1"/>
          </p:nvPr>
        </p:nvSpPr>
        <p:spPr/>
        <p:txBody>
          <a:bodyPr>
            <a:normAutofit/>
          </a:bodyPr>
          <a:lstStyle/>
          <a:p>
            <a:pPr marL="0" indent="0">
              <a:buNone/>
            </a:pPr>
            <a:r>
              <a:rPr lang="en-US" altLang="ja-JP" sz="3200" dirty="0" smtClean="0"/>
              <a:t>Q</a:t>
            </a:r>
            <a:r>
              <a:rPr lang="ja-JP" altLang="en-US" sz="3200" dirty="0" smtClean="0"/>
              <a:t>　１日４時間の週５日勤務している職員は「常勤」であるか。　</a:t>
            </a:r>
            <a:endParaRPr lang="en-US" altLang="ja-JP" sz="3200" dirty="0" smtClean="0"/>
          </a:p>
          <a:p>
            <a:pPr marL="0" indent="0">
              <a:buNone/>
            </a:pPr>
            <a:endParaRPr lang="en-US" altLang="ja-JP" sz="3200" dirty="0"/>
          </a:p>
          <a:p>
            <a:pPr marL="0" indent="0">
              <a:buNone/>
            </a:pPr>
            <a:r>
              <a:rPr lang="en-US" altLang="ja-JP" sz="3200" dirty="0" smtClean="0"/>
              <a:t>A</a:t>
            </a:r>
            <a:r>
              <a:rPr lang="ja-JP" altLang="en-US" sz="3200" dirty="0" smtClean="0"/>
              <a:t>　「常勤」ではない。就業規則で定められている勤務時間に達している場合に常勤となる。</a:t>
            </a:r>
            <a:endParaRPr lang="en-US" altLang="ja-JP" sz="3200" dirty="0" smtClean="0"/>
          </a:p>
        </p:txBody>
      </p:sp>
      <p:sp>
        <p:nvSpPr>
          <p:cNvPr id="4" name="スライド番号プレースホルダー 3"/>
          <p:cNvSpPr>
            <a:spLocks noGrp="1"/>
          </p:cNvSpPr>
          <p:nvPr>
            <p:ph type="sldNum" sz="quarter" idx="12"/>
          </p:nvPr>
        </p:nvSpPr>
        <p:spPr/>
        <p:txBody>
          <a:bodyPr/>
          <a:lstStyle/>
          <a:p>
            <a:fld id="{2CE048B7-B482-400F-9F56-D1A3EE5BE19C}" type="slidenum">
              <a:rPr lang="ja-JP" altLang="en-US" smtClean="0"/>
              <a:pPr/>
              <a:t>19</a:t>
            </a:fld>
            <a:endParaRPr lang="ja-JP" altLang="en-US" dirty="0"/>
          </a:p>
        </p:txBody>
      </p:sp>
    </p:spTree>
    <p:extLst>
      <p:ext uri="{BB962C8B-B14F-4D97-AF65-F5344CB8AC3E}">
        <p14:creationId xmlns:p14="http://schemas.microsoft.com/office/powerpoint/2010/main" val="28496201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目次</a:t>
            </a:r>
            <a:endParaRPr kumimoji="1" lang="ja-JP" altLang="en-US" dirty="0"/>
          </a:p>
        </p:txBody>
      </p:sp>
      <p:sp>
        <p:nvSpPr>
          <p:cNvPr id="6" name="コンテンツ プレースホルダー 5"/>
          <p:cNvSpPr>
            <a:spLocks noGrp="1"/>
          </p:cNvSpPr>
          <p:nvPr>
            <p:ph idx="1"/>
          </p:nvPr>
        </p:nvSpPr>
        <p:spPr/>
        <p:txBody>
          <a:bodyPr>
            <a:normAutofit/>
          </a:bodyPr>
          <a:lstStyle/>
          <a:p>
            <a:pPr marL="0" indent="0">
              <a:buNone/>
            </a:pPr>
            <a:r>
              <a:rPr lang="ja-JP" altLang="en-US" sz="3200" dirty="0" smtClean="0"/>
              <a:t>〇市が行う運営指導について</a:t>
            </a:r>
            <a:endParaRPr lang="en-US" altLang="ja-JP" sz="3200" dirty="0" smtClean="0"/>
          </a:p>
          <a:p>
            <a:pPr marL="0" indent="0">
              <a:buNone/>
            </a:pPr>
            <a:endParaRPr lang="en-US" altLang="ja-JP" sz="3200" dirty="0"/>
          </a:p>
          <a:p>
            <a:pPr marL="0" indent="0">
              <a:buNone/>
            </a:pPr>
            <a:r>
              <a:rPr lang="ja-JP" altLang="en-US" sz="3200" dirty="0" smtClean="0"/>
              <a:t>〇</a:t>
            </a:r>
            <a:r>
              <a:rPr kumimoji="1" lang="ja-JP" altLang="en-US" sz="3200" dirty="0" smtClean="0"/>
              <a:t>指定等に係る届出・手続きについて</a:t>
            </a:r>
            <a:endParaRPr kumimoji="1" lang="en-US" altLang="ja-JP" sz="3200" dirty="0" smtClean="0"/>
          </a:p>
          <a:p>
            <a:pPr marL="0" indent="0">
              <a:buNone/>
            </a:pPr>
            <a:endParaRPr lang="en-US" altLang="ja-JP" sz="3200" dirty="0"/>
          </a:p>
          <a:p>
            <a:pPr marL="0" indent="0">
              <a:buNone/>
            </a:pPr>
            <a:r>
              <a:rPr kumimoji="1" lang="ja-JP" altLang="en-US" sz="3200" dirty="0" smtClean="0"/>
              <a:t>〇よくあるご質問</a:t>
            </a:r>
            <a:endParaRPr kumimoji="1" lang="ja-JP" altLang="en-US" sz="3200" dirty="0"/>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2</a:t>
            </a:fld>
            <a:endParaRPr kumimoji="1" lang="ja-JP" altLang="en-US" dirty="0"/>
          </a:p>
        </p:txBody>
      </p:sp>
    </p:spTree>
    <p:extLst>
      <p:ext uri="{BB962C8B-B14F-4D97-AF65-F5344CB8AC3E}">
        <p14:creationId xmlns:p14="http://schemas.microsoft.com/office/powerpoint/2010/main" val="41025307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〇よくあるご質問</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pPr marL="0" indent="0">
              <a:buNone/>
            </a:pPr>
            <a:r>
              <a:rPr kumimoji="1" lang="en-US" altLang="ja-JP" sz="3200" dirty="0" smtClean="0"/>
              <a:t>Q</a:t>
            </a:r>
            <a:r>
              <a:rPr kumimoji="1" lang="ja-JP" altLang="en-US" sz="3200" dirty="0" smtClean="0"/>
              <a:t>　職種を兼務している職員の勤務形態一覧表の</a:t>
            </a:r>
            <a:endParaRPr kumimoji="1" lang="en-US" altLang="ja-JP" sz="3200" dirty="0" smtClean="0"/>
          </a:p>
          <a:p>
            <a:pPr marL="0" indent="0">
              <a:buNone/>
            </a:pPr>
            <a:r>
              <a:rPr kumimoji="1" lang="ja-JP" altLang="en-US" sz="3200" dirty="0" smtClean="0"/>
              <a:t>記載方法は？</a:t>
            </a:r>
            <a:endParaRPr kumimoji="1" lang="en-US" altLang="ja-JP" sz="3200" dirty="0" smtClean="0"/>
          </a:p>
          <a:p>
            <a:pPr marL="0" indent="0">
              <a:buNone/>
            </a:pPr>
            <a:endParaRPr lang="en-US" altLang="ja-JP" sz="3200" dirty="0"/>
          </a:p>
          <a:p>
            <a:pPr marL="0" indent="0">
              <a:buNone/>
            </a:pPr>
            <a:r>
              <a:rPr kumimoji="1" lang="en-US" altLang="ja-JP" sz="3200" dirty="0" smtClean="0"/>
              <a:t>A</a:t>
            </a:r>
            <a:r>
              <a:rPr kumimoji="1" lang="ja-JP" altLang="en-US" sz="3200" dirty="0" smtClean="0"/>
              <a:t>　</a:t>
            </a:r>
            <a:r>
              <a:rPr lang="ja-JP" altLang="en-US" sz="3200" dirty="0"/>
              <a:t>各</a:t>
            </a:r>
            <a:r>
              <a:rPr kumimoji="1" lang="ja-JP" altLang="en-US" sz="3200" dirty="0" smtClean="0"/>
              <a:t>職種ごとで表内に行を作成していただきます。</a:t>
            </a:r>
            <a:endParaRPr kumimoji="1" lang="en-US" altLang="ja-JP" sz="3200" dirty="0" smtClean="0"/>
          </a:p>
          <a:p>
            <a:pPr marL="0" indent="0">
              <a:buNone/>
            </a:pPr>
            <a:r>
              <a:rPr lang="ja-JP" altLang="en-US" sz="3200" dirty="0" smtClean="0"/>
              <a:t>また、兼務先が別事業所の場合そちらの勤務形態一覧表も提出してください。</a:t>
            </a:r>
            <a:endParaRPr kumimoji="1" lang="en-US" altLang="ja-JP" sz="3200" dirty="0" smtClean="0"/>
          </a:p>
          <a:p>
            <a:pPr marL="0" indent="0">
              <a:buNone/>
            </a:pPr>
            <a:r>
              <a:rPr kumimoji="1" lang="ja-JP" altLang="en-US" sz="3200" dirty="0" smtClean="0"/>
              <a:t>各職種の勤務時間の合計が</a:t>
            </a:r>
            <a:r>
              <a:rPr lang="ja-JP" altLang="en-US" sz="3200" dirty="0" smtClean="0"/>
              <a:t>就業</a:t>
            </a:r>
            <a:r>
              <a:rPr lang="ja-JP" altLang="en-US" sz="3200" dirty="0"/>
              <a:t>規則で定められている勤務時間に達している</a:t>
            </a:r>
            <a:r>
              <a:rPr lang="ja-JP" altLang="en-US" sz="3200" dirty="0" smtClean="0"/>
              <a:t>場合は常勤としてください。</a:t>
            </a:r>
            <a:endParaRPr kumimoji="1" lang="en-US" altLang="ja-JP" sz="3200" dirty="0" smtClean="0"/>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20</a:t>
            </a:fld>
            <a:endParaRPr kumimoji="1" lang="ja-JP" altLang="en-US" dirty="0"/>
          </a:p>
        </p:txBody>
      </p:sp>
    </p:spTree>
    <p:extLst>
      <p:ext uri="{BB962C8B-B14F-4D97-AF65-F5344CB8AC3E}">
        <p14:creationId xmlns:p14="http://schemas.microsoft.com/office/powerpoint/2010/main" val="30705318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〇よくあるご質問</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pPr marL="0" indent="0">
              <a:buNone/>
            </a:pPr>
            <a:r>
              <a:rPr kumimoji="1" lang="en-US" altLang="ja-JP" sz="3200" dirty="0" smtClean="0"/>
              <a:t>Q</a:t>
            </a:r>
            <a:r>
              <a:rPr kumimoji="1" lang="ja-JP" altLang="en-US" sz="3200" dirty="0" smtClean="0"/>
              <a:t>　介護福祉士の資格を持っているものが生活相談員として配置することはできるか。</a:t>
            </a:r>
            <a:endParaRPr kumimoji="1" lang="en-US" altLang="ja-JP" sz="3200" dirty="0" smtClean="0"/>
          </a:p>
          <a:p>
            <a:pPr marL="0" indent="0">
              <a:buNone/>
            </a:pPr>
            <a:endParaRPr lang="en-US" altLang="ja-JP" sz="3200" dirty="0"/>
          </a:p>
          <a:p>
            <a:pPr marL="0" indent="0">
              <a:buNone/>
            </a:pPr>
            <a:r>
              <a:rPr kumimoji="1" lang="en-US" altLang="ja-JP" sz="3200" dirty="0" smtClean="0"/>
              <a:t>A</a:t>
            </a:r>
            <a:r>
              <a:rPr kumimoji="1" lang="ja-JP" altLang="en-US" sz="3200" dirty="0" smtClean="0"/>
              <a:t>　</a:t>
            </a:r>
            <a:r>
              <a:rPr kumimoji="1" lang="ja-JP" altLang="en-US" sz="3200" dirty="0" smtClean="0"/>
              <a:t>社会福祉士の資格のみでは、配置</a:t>
            </a:r>
            <a:r>
              <a:rPr kumimoji="1" lang="ja-JP" altLang="en-US" sz="3200" dirty="0" smtClean="0"/>
              <a:t>することはできません。</a:t>
            </a:r>
            <a:endParaRPr kumimoji="1" lang="en-US" altLang="ja-JP" sz="3200" dirty="0" smtClean="0"/>
          </a:p>
          <a:p>
            <a:pPr marL="0" indent="0">
              <a:buNone/>
            </a:pPr>
            <a:r>
              <a:rPr lang="ja-JP" altLang="en-US" sz="3200" dirty="0" smtClean="0"/>
              <a:t>社会福祉施設</a:t>
            </a:r>
            <a:r>
              <a:rPr lang="ja-JP" altLang="en-US" sz="3200" dirty="0"/>
              <a:t>等</a:t>
            </a:r>
            <a:r>
              <a:rPr lang="ja-JP" altLang="en-US" sz="3200" dirty="0" smtClean="0"/>
              <a:t>に勤務し、または勤務したことがあるものであって、福祉・医療・保険のいずれかの分野において２年以上相談業務に従事し、かつ社会福祉法第１９条第１項各号のいずれかに該当するものと同等の能力を有すると管理者が認めるものとする。</a:t>
            </a:r>
            <a:endParaRPr kumimoji="1" lang="ja-JP" altLang="en-US" sz="3200" dirty="0"/>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21</a:t>
            </a:fld>
            <a:endParaRPr kumimoji="1" lang="ja-JP" altLang="en-US" dirty="0"/>
          </a:p>
        </p:txBody>
      </p:sp>
    </p:spTree>
    <p:extLst>
      <p:ext uri="{BB962C8B-B14F-4D97-AF65-F5344CB8AC3E}">
        <p14:creationId xmlns:p14="http://schemas.microsoft.com/office/powerpoint/2010/main" val="27503720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〇よくあるご質問</a:t>
            </a:r>
            <a:endParaRPr kumimoji="1" lang="ja-JP" altLang="en-US" dirty="0"/>
          </a:p>
        </p:txBody>
      </p:sp>
      <p:sp>
        <p:nvSpPr>
          <p:cNvPr id="3" name="コンテンツ プレースホルダー 2"/>
          <p:cNvSpPr>
            <a:spLocks noGrp="1"/>
          </p:cNvSpPr>
          <p:nvPr>
            <p:ph idx="1"/>
          </p:nvPr>
        </p:nvSpPr>
        <p:spPr/>
        <p:txBody>
          <a:bodyPr>
            <a:normAutofit fontScale="92500"/>
          </a:bodyPr>
          <a:lstStyle/>
          <a:p>
            <a:pPr marL="0" indent="0">
              <a:buNone/>
            </a:pPr>
            <a:r>
              <a:rPr kumimoji="1" lang="en-US" altLang="ja-JP" sz="3200" dirty="0" smtClean="0"/>
              <a:t>Q</a:t>
            </a:r>
            <a:r>
              <a:rPr kumimoji="1" lang="ja-JP" altLang="en-US" sz="3200" dirty="0" smtClean="0"/>
              <a:t>　資格を持っていない介護職員がいるが</a:t>
            </a:r>
            <a:endParaRPr lang="en-US" altLang="ja-JP" sz="3200" dirty="0"/>
          </a:p>
          <a:p>
            <a:pPr marL="0" indent="0">
              <a:buNone/>
            </a:pPr>
            <a:r>
              <a:rPr kumimoji="1" lang="ja-JP" altLang="en-US" sz="3200" dirty="0" smtClean="0"/>
              <a:t>更新申請時になにを添付すればよいか</a:t>
            </a:r>
            <a:endParaRPr kumimoji="1" lang="en-US" altLang="ja-JP" sz="3200" dirty="0" smtClean="0"/>
          </a:p>
          <a:p>
            <a:pPr marL="0" indent="0">
              <a:buNone/>
            </a:pPr>
            <a:endParaRPr lang="en-US" altLang="ja-JP" sz="3200" dirty="0"/>
          </a:p>
          <a:p>
            <a:pPr marL="0" indent="0">
              <a:buNone/>
            </a:pPr>
            <a:r>
              <a:rPr kumimoji="1" lang="en-US" altLang="ja-JP" sz="3200" dirty="0" smtClean="0"/>
              <a:t>A</a:t>
            </a:r>
            <a:r>
              <a:rPr kumimoji="1" lang="ja-JP" altLang="en-US" sz="3200" dirty="0" smtClean="0"/>
              <a:t>　認知症介護基礎研修の修了書を添付してください。</a:t>
            </a:r>
            <a:endParaRPr kumimoji="1" lang="en-US" altLang="ja-JP" sz="3200" dirty="0" smtClean="0"/>
          </a:p>
          <a:p>
            <a:pPr marL="0" indent="0">
              <a:buNone/>
            </a:pPr>
            <a:r>
              <a:rPr kumimoji="1" lang="ja-JP" altLang="en-US" sz="3200" dirty="0" smtClean="0"/>
              <a:t>この研修は義務付けられていますので、新たに従事する職員がいる場合は必ず受講させてください。</a:t>
            </a:r>
            <a:endParaRPr kumimoji="1" lang="ja-JP" altLang="en-US" sz="3200" dirty="0"/>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22</a:t>
            </a:fld>
            <a:endParaRPr kumimoji="1" lang="ja-JP" altLang="en-US" dirty="0"/>
          </a:p>
        </p:txBody>
      </p:sp>
    </p:spTree>
    <p:extLst>
      <p:ext uri="{BB962C8B-B14F-4D97-AF65-F5344CB8AC3E}">
        <p14:creationId xmlns:p14="http://schemas.microsoft.com/office/powerpoint/2010/main" val="7963089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〇よくあるご質問</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0" indent="0">
              <a:buNone/>
            </a:pPr>
            <a:r>
              <a:rPr kumimoji="1" lang="en-US" altLang="ja-JP" sz="3200" dirty="0" smtClean="0"/>
              <a:t>Q</a:t>
            </a:r>
            <a:r>
              <a:rPr kumimoji="1" lang="ja-JP" altLang="en-US" sz="3200" dirty="0" smtClean="0"/>
              <a:t>　計画作成担当者が急に退職（休職）してしまったがどうすればよいのか</a:t>
            </a:r>
            <a:endParaRPr kumimoji="1" lang="en-US" altLang="ja-JP" sz="3200" dirty="0" smtClean="0"/>
          </a:p>
          <a:p>
            <a:pPr marL="0" indent="0">
              <a:buNone/>
            </a:pPr>
            <a:endParaRPr lang="en-US" altLang="ja-JP" sz="3200" dirty="0"/>
          </a:p>
          <a:p>
            <a:pPr marL="0" indent="0">
              <a:buNone/>
            </a:pPr>
            <a:r>
              <a:rPr kumimoji="1" lang="en-US" altLang="ja-JP" sz="3200" dirty="0" smtClean="0"/>
              <a:t>A</a:t>
            </a:r>
            <a:r>
              <a:rPr kumimoji="1" lang="ja-JP" altLang="en-US" sz="3200" dirty="0" smtClean="0"/>
              <a:t>　市へ事前に相談していただいたうえで、</a:t>
            </a:r>
            <a:endParaRPr kumimoji="1" lang="en-US" altLang="ja-JP" sz="3200" dirty="0" smtClean="0"/>
          </a:p>
          <a:p>
            <a:pPr marL="0" indent="0">
              <a:buNone/>
            </a:pPr>
            <a:r>
              <a:rPr kumimoji="1" lang="ja-JP" altLang="en-US" sz="3200" dirty="0" smtClean="0"/>
              <a:t>研修未受講者を計画作成担当者として配置することを可と</a:t>
            </a:r>
            <a:r>
              <a:rPr lang="ja-JP" altLang="en-US" sz="3200" dirty="0" smtClean="0"/>
              <a:t>できる場合</a:t>
            </a:r>
            <a:r>
              <a:rPr kumimoji="1" lang="ja-JP" altLang="en-US" sz="3200" dirty="0" smtClean="0"/>
              <a:t>があります。</a:t>
            </a:r>
            <a:endParaRPr kumimoji="1" lang="en-US" altLang="ja-JP" sz="3200" dirty="0" smtClean="0"/>
          </a:p>
          <a:p>
            <a:pPr marL="0" indent="0">
              <a:buNone/>
            </a:pPr>
            <a:r>
              <a:rPr kumimoji="1" lang="ja-JP" altLang="en-US" sz="3200" dirty="0" smtClean="0"/>
              <a:t>変更届とともに速やかに研修を受ける旨の届出をしてください。</a:t>
            </a:r>
            <a:endParaRPr kumimoji="1" lang="ja-JP" altLang="en-US" sz="3200" dirty="0"/>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23</a:t>
            </a:fld>
            <a:endParaRPr kumimoji="1" lang="ja-JP" altLang="en-US" dirty="0"/>
          </a:p>
        </p:txBody>
      </p:sp>
    </p:spTree>
    <p:extLst>
      <p:ext uri="{BB962C8B-B14F-4D97-AF65-F5344CB8AC3E}">
        <p14:creationId xmlns:p14="http://schemas.microsoft.com/office/powerpoint/2010/main" val="552670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lstStyle/>
          <a:p>
            <a:r>
              <a:rPr lang="ja-JP" altLang="en-US" dirty="0"/>
              <a:t>〇市が行う運営指導について</a:t>
            </a:r>
            <a:r>
              <a:rPr lang="en-US" altLang="ja-JP" dirty="0"/>
              <a:t/>
            </a:r>
            <a:br>
              <a:rPr lang="en-US" altLang="ja-JP" dirty="0"/>
            </a:b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3</a:t>
            </a:fld>
            <a:endParaRPr kumimoji="1" lang="ja-JP" altLang="en-US" dirty="0"/>
          </a:p>
        </p:txBody>
      </p:sp>
    </p:spTree>
    <p:extLst>
      <p:ext uri="{BB962C8B-B14F-4D97-AF65-F5344CB8AC3E}">
        <p14:creationId xmlns:p14="http://schemas.microsoft.com/office/powerpoint/2010/main" val="1932318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〇市が</a:t>
            </a:r>
            <a:r>
              <a:rPr lang="ja-JP" altLang="en-US" dirty="0" smtClean="0"/>
              <a:t>行う</a:t>
            </a:r>
            <a:r>
              <a:rPr lang="ja-JP" altLang="en-US" dirty="0"/>
              <a:t>運営</a:t>
            </a:r>
            <a:r>
              <a:rPr lang="ja-JP" altLang="en-US" dirty="0" smtClean="0"/>
              <a:t>指導について</a:t>
            </a:r>
            <a:r>
              <a:rPr lang="en-US" altLang="ja-JP" dirty="0"/>
              <a:t/>
            </a:r>
            <a:br>
              <a:rPr lang="en-US" altLang="ja-JP" dirty="0"/>
            </a:b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sz="3200" dirty="0" smtClean="0"/>
              <a:t>コロナにより中断していた運営指導を</a:t>
            </a:r>
            <a:endParaRPr lang="en-US" altLang="ja-JP" sz="3200" dirty="0" smtClean="0"/>
          </a:p>
          <a:p>
            <a:pPr marL="0" indent="0">
              <a:buNone/>
            </a:pPr>
            <a:r>
              <a:rPr kumimoji="1" lang="ja-JP" altLang="en-US" sz="3200" dirty="0" smtClean="0">
                <a:solidFill>
                  <a:srgbClr val="FF0000"/>
                </a:solidFill>
              </a:rPr>
              <a:t>令和</a:t>
            </a:r>
            <a:r>
              <a:rPr lang="ja-JP" altLang="en-US" sz="3200" dirty="0" smtClean="0">
                <a:solidFill>
                  <a:srgbClr val="FF0000"/>
                </a:solidFill>
              </a:rPr>
              <a:t>７年度</a:t>
            </a:r>
            <a:r>
              <a:rPr lang="ja-JP" altLang="en-US" sz="3200" dirty="0" smtClean="0"/>
              <a:t>から再開します。</a:t>
            </a:r>
            <a:endParaRPr lang="en-US" altLang="ja-JP" sz="3200" dirty="0">
              <a:latin typeface="+mn-ea"/>
            </a:endParaRPr>
          </a:p>
          <a:p>
            <a:pPr marL="0" indent="0">
              <a:buNone/>
            </a:pPr>
            <a:endParaRPr lang="en-US" altLang="ja-JP" sz="3200" dirty="0" smtClean="0">
              <a:latin typeface="+mn-ea"/>
            </a:endParaRPr>
          </a:p>
          <a:p>
            <a:pPr marL="0" indent="0">
              <a:buNone/>
            </a:pPr>
            <a:r>
              <a:rPr lang="ja-JP" altLang="en-US" sz="3200" dirty="0" smtClean="0"/>
              <a:t>開始時期は夏ごろを予定しています。</a:t>
            </a:r>
            <a:endParaRPr lang="en-US" altLang="ja-JP" sz="3200" dirty="0"/>
          </a:p>
          <a:p>
            <a:pPr marL="0" indent="0">
              <a:buNone/>
            </a:pPr>
            <a:endParaRPr lang="en-US" altLang="ja-JP" sz="3200" dirty="0" smtClean="0">
              <a:latin typeface="+mn-ea"/>
            </a:endParaRPr>
          </a:p>
          <a:p>
            <a:pPr marL="0" indent="0">
              <a:buNone/>
            </a:pPr>
            <a:endParaRPr lang="en-US" altLang="ja-JP" sz="3200" dirty="0" smtClean="0"/>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4</a:t>
            </a:fld>
            <a:endParaRPr kumimoji="1" lang="ja-JP" altLang="en-US" dirty="0"/>
          </a:p>
        </p:txBody>
      </p:sp>
    </p:spTree>
    <p:extLst>
      <p:ext uri="{BB962C8B-B14F-4D97-AF65-F5344CB8AC3E}">
        <p14:creationId xmlns:p14="http://schemas.microsoft.com/office/powerpoint/2010/main" val="3514953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〇運営指導とは</a:t>
            </a:r>
            <a:endParaRPr lang="ja-JP" altLang="en-US" dirty="0"/>
          </a:p>
        </p:txBody>
      </p:sp>
      <p:sp>
        <p:nvSpPr>
          <p:cNvPr id="3" name="コンテンツ プレースホルダー 2"/>
          <p:cNvSpPr>
            <a:spLocks noGrp="1"/>
          </p:cNvSpPr>
          <p:nvPr>
            <p:ph idx="1"/>
          </p:nvPr>
        </p:nvSpPr>
        <p:spPr/>
        <p:txBody>
          <a:bodyPr>
            <a:normAutofit fontScale="92500" lnSpcReduction="20000"/>
          </a:bodyPr>
          <a:lstStyle/>
          <a:p>
            <a:pPr marL="0" indent="0">
              <a:spcBef>
                <a:spcPts val="1200"/>
              </a:spcBef>
              <a:buNone/>
            </a:pPr>
            <a:r>
              <a:rPr lang="ja-JP" altLang="en-US" sz="2800" dirty="0" smtClean="0"/>
              <a:t>・市</a:t>
            </a:r>
            <a:r>
              <a:rPr lang="ja-JP" altLang="en-US" sz="2800" dirty="0"/>
              <a:t>が</a:t>
            </a:r>
            <a:r>
              <a:rPr lang="ja-JP" altLang="en-US" sz="2800" dirty="0" smtClean="0"/>
              <a:t>指定の</a:t>
            </a:r>
            <a:r>
              <a:rPr lang="ja-JP" altLang="en-US" sz="2800" dirty="0"/>
              <a:t>権限を</a:t>
            </a:r>
            <a:r>
              <a:rPr lang="ja-JP" altLang="en-US" sz="2800" dirty="0" smtClean="0"/>
              <a:t>持つサービス事</a:t>
            </a:r>
            <a:r>
              <a:rPr lang="ja-JP" altLang="en-US" sz="2800" dirty="0"/>
              <a:t>業者等を対象に</a:t>
            </a:r>
            <a:r>
              <a:rPr lang="ja-JP" altLang="en-US" sz="2800" dirty="0" smtClean="0"/>
              <a:t>、</a:t>
            </a:r>
            <a:endParaRPr lang="en-US" altLang="ja-JP" sz="2800" dirty="0" smtClean="0"/>
          </a:p>
          <a:p>
            <a:pPr marL="0" indent="0">
              <a:spcBef>
                <a:spcPts val="1200"/>
              </a:spcBef>
              <a:buNone/>
            </a:pPr>
            <a:r>
              <a:rPr lang="ja-JP" altLang="en-US" sz="2800" dirty="0" smtClean="0"/>
              <a:t>　実地</a:t>
            </a:r>
            <a:r>
              <a:rPr lang="ja-JP" altLang="en-US" sz="2800" dirty="0"/>
              <a:t>により指導を</a:t>
            </a:r>
            <a:r>
              <a:rPr lang="ja-JP" altLang="en-US" sz="2800" dirty="0" smtClean="0"/>
              <a:t>行います。</a:t>
            </a:r>
            <a:endParaRPr lang="en-US" altLang="ja-JP" sz="2800" dirty="0" smtClean="0"/>
          </a:p>
          <a:p>
            <a:pPr marL="0" indent="0">
              <a:spcBef>
                <a:spcPts val="1200"/>
              </a:spcBef>
              <a:buNone/>
            </a:pPr>
            <a:endParaRPr lang="en-US" altLang="ja-JP" sz="2800" dirty="0" smtClean="0"/>
          </a:p>
          <a:p>
            <a:pPr marL="0" indent="0">
              <a:buNone/>
            </a:pPr>
            <a:r>
              <a:rPr lang="ja-JP" altLang="en-US" sz="2800" dirty="0" smtClean="0"/>
              <a:t>・</a:t>
            </a:r>
            <a:r>
              <a:rPr lang="ja-JP" altLang="en-US" sz="2800" dirty="0"/>
              <a:t>原則</a:t>
            </a:r>
            <a:r>
              <a:rPr lang="ja-JP" altLang="en-US" sz="2800" dirty="0" smtClean="0"/>
              <a:t>、関係書類</a:t>
            </a:r>
            <a:r>
              <a:rPr lang="ja-JP" altLang="en-US" sz="2800" dirty="0"/>
              <a:t>等</a:t>
            </a:r>
            <a:r>
              <a:rPr lang="ja-JP" altLang="en-US" sz="2800" dirty="0" smtClean="0"/>
              <a:t>をもとに</a:t>
            </a:r>
            <a:r>
              <a:rPr lang="ja-JP" altLang="en-US" sz="2800" dirty="0"/>
              <a:t>説明を</a:t>
            </a:r>
            <a:r>
              <a:rPr lang="ja-JP" altLang="en-US" sz="2800" dirty="0" smtClean="0"/>
              <a:t>求める</a:t>
            </a:r>
            <a:endParaRPr lang="en-US" altLang="ja-JP" sz="2800" dirty="0" smtClean="0"/>
          </a:p>
          <a:p>
            <a:pPr marL="0" indent="0">
              <a:buNone/>
            </a:pPr>
            <a:r>
              <a:rPr lang="ja-JP" altLang="en-US" sz="2800" dirty="0" smtClean="0"/>
              <a:t>　面談</a:t>
            </a:r>
            <a:r>
              <a:rPr lang="ja-JP" altLang="en-US" sz="2800" dirty="0"/>
              <a:t>方式で</a:t>
            </a:r>
            <a:r>
              <a:rPr lang="ja-JP" altLang="en-US" sz="2800" dirty="0" smtClean="0"/>
              <a:t>行います。</a:t>
            </a:r>
            <a:endParaRPr lang="en-US" altLang="ja-JP" sz="2800" dirty="0" smtClean="0"/>
          </a:p>
          <a:p>
            <a:pPr marL="0" indent="0">
              <a:buNone/>
            </a:pPr>
            <a:endParaRPr lang="en-US" altLang="ja-JP" sz="2800" dirty="0" smtClean="0"/>
          </a:p>
          <a:p>
            <a:pPr marL="0" indent="0">
              <a:buNone/>
            </a:pPr>
            <a:r>
              <a:rPr lang="ja-JP" altLang="en-US" sz="2800" dirty="0" smtClean="0"/>
              <a:t>・指定有効期間中（６年間）に１回を目安に</a:t>
            </a:r>
            <a:endParaRPr lang="en-US" altLang="ja-JP" sz="2800" dirty="0" smtClean="0"/>
          </a:p>
          <a:p>
            <a:pPr marL="0" indent="0">
              <a:buNone/>
            </a:pPr>
            <a:r>
              <a:rPr lang="ja-JP" altLang="en-US" sz="2800" dirty="0" smtClean="0"/>
              <a:t>　実施します。</a:t>
            </a:r>
            <a:endParaRPr lang="en-US" altLang="ja-JP" sz="2800" dirty="0" smtClean="0"/>
          </a:p>
        </p:txBody>
      </p:sp>
      <p:sp>
        <p:nvSpPr>
          <p:cNvPr id="4" name="スライド番号プレースホルダー 3"/>
          <p:cNvSpPr>
            <a:spLocks noGrp="1"/>
          </p:cNvSpPr>
          <p:nvPr>
            <p:ph type="sldNum" sz="quarter" idx="12"/>
          </p:nvPr>
        </p:nvSpPr>
        <p:spPr/>
        <p:txBody>
          <a:bodyPr/>
          <a:lstStyle/>
          <a:p>
            <a:fld id="{2CE048B7-B482-400F-9F56-D1A3EE5BE19C}" type="slidenum">
              <a:rPr lang="ja-JP" altLang="en-US" smtClean="0"/>
              <a:pPr/>
              <a:t>5</a:t>
            </a:fld>
            <a:endParaRPr lang="ja-JP" altLang="en-US" dirty="0"/>
          </a:p>
        </p:txBody>
      </p:sp>
    </p:spTree>
    <p:extLst>
      <p:ext uri="{BB962C8B-B14F-4D97-AF65-F5344CB8AC3E}">
        <p14:creationId xmlns:p14="http://schemas.microsoft.com/office/powerpoint/2010/main" val="3509187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〇指導内容</a:t>
            </a:r>
            <a:endParaRPr lang="ja-JP" altLang="en-US" dirty="0"/>
          </a:p>
        </p:txBody>
      </p:sp>
      <p:sp>
        <p:nvSpPr>
          <p:cNvPr id="6" name="テキスト ボックス 5"/>
          <p:cNvSpPr txBox="1"/>
          <p:nvPr/>
        </p:nvSpPr>
        <p:spPr>
          <a:xfrm>
            <a:off x="903247" y="3331736"/>
            <a:ext cx="3600000" cy="72000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algn="ctr"/>
            <a:r>
              <a:rPr kumimoji="1" lang="ja-JP" altLang="en-US" sz="2400" b="1" dirty="0" smtClean="0"/>
              <a:t>人員基準</a:t>
            </a:r>
            <a:endParaRPr kumimoji="1" lang="ja-JP" altLang="en-US" sz="2400" b="1" dirty="0"/>
          </a:p>
        </p:txBody>
      </p:sp>
      <p:sp>
        <p:nvSpPr>
          <p:cNvPr id="7" name="テキスト ボックス 6"/>
          <p:cNvSpPr txBox="1"/>
          <p:nvPr/>
        </p:nvSpPr>
        <p:spPr>
          <a:xfrm>
            <a:off x="5674002" y="4211438"/>
            <a:ext cx="3600000" cy="72000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algn="ctr"/>
            <a:r>
              <a:rPr kumimoji="1" lang="ja-JP" altLang="en-US" sz="2400" b="1" dirty="0" smtClean="0"/>
              <a:t>報酬請求</a:t>
            </a:r>
            <a:endParaRPr kumimoji="1" lang="ja-JP" altLang="en-US" sz="2400" b="1" dirty="0"/>
          </a:p>
        </p:txBody>
      </p:sp>
      <p:sp>
        <p:nvSpPr>
          <p:cNvPr id="8" name="テキスト ボックス 7"/>
          <p:cNvSpPr txBox="1"/>
          <p:nvPr/>
        </p:nvSpPr>
        <p:spPr>
          <a:xfrm>
            <a:off x="5674002" y="3331736"/>
            <a:ext cx="3600000" cy="72000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algn="ctr"/>
            <a:r>
              <a:rPr kumimoji="1" lang="ja-JP" altLang="en-US" sz="2400" b="1" dirty="0"/>
              <a:t>設備</a:t>
            </a:r>
            <a:r>
              <a:rPr kumimoji="1" lang="ja-JP" altLang="en-US" sz="2400" b="1" dirty="0" smtClean="0"/>
              <a:t>基準</a:t>
            </a:r>
            <a:endParaRPr kumimoji="1" lang="ja-JP" altLang="en-US" sz="2400" b="1" dirty="0"/>
          </a:p>
        </p:txBody>
      </p:sp>
      <p:sp>
        <p:nvSpPr>
          <p:cNvPr id="9" name="テキスト ボックス 8"/>
          <p:cNvSpPr txBox="1"/>
          <p:nvPr/>
        </p:nvSpPr>
        <p:spPr>
          <a:xfrm>
            <a:off x="903247" y="4211438"/>
            <a:ext cx="3600000" cy="72000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algn="ctr"/>
            <a:r>
              <a:rPr kumimoji="1" lang="ja-JP" altLang="en-US" sz="2400" b="1" dirty="0" smtClean="0"/>
              <a:t>運営基準</a:t>
            </a:r>
            <a:endParaRPr kumimoji="1" lang="ja-JP" altLang="en-US" sz="2400" b="1" dirty="0"/>
          </a:p>
        </p:txBody>
      </p:sp>
      <p:sp>
        <p:nvSpPr>
          <p:cNvPr id="10" name="テキスト ボックス 9"/>
          <p:cNvSpPr txBox="1"/>
          <p:nvPr/>
        </p:nvSpPr>
        <p:spPr>
          <a:xfrm>
            <a:off x="903247" y="5091140"/>
            <a:ext cx="3600000" cy="72000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algn="ctr"/>
            <a:r>
              <a:rPr kumimoji="1" lang="ja-JP" altLang="en-US" sz="2400" b="1" dirty="0" smtClean="0"/>
              <a:t>利用者の処遇</a:t>
            </a:r>
            <a:endParaRPr kumimoji="1" lang="ja-JP" altLang="en-US" sz="2400" b="1" dirty="0"/>
          </a:p>
        </p:txBody>
      </p:sp>
      <p:sp>
        <p:nvSpPr>
          <p:cNvPr id="3" name="テキスト ボックス 2"/>
          <p:cNvSpPr txBox="1"/>
          <p:nvPr/>
        </p:nvSpPr>
        <p:spPr>
          <a:xfrm>
            <a:off x="354063" y="1935591"/>
            <a:ext cx="10360120" cy="430887"/>
          </a:xfrm>
          <a:prstGeom prst="rect">
            <a:avLst/>
          </a:prstGeom>
          <a:solidFill>
            <a:schemeClr val="accent1">
              <a:lumMod val="20000"/>
              <a:lumOff val="80000"/>
            </a:schemeClr>
          </a:solidFill>
          <a:ln w="19050">
            <a:solidFill>
              <a:schemeClr val="accent1">
                <a:lumMod val="60000"/>
                <a:lumOff val="40000"/>
              </a:schemeClr>
            </a:solidFill>
          </a:ln>
        </p:spPr>
        <p:txBody>
          <a:bodyPr wrap="square" rtlCol="0">
            <a:spAutoFit/>
          </a:bodyPr>
          <a:lstStyle/>
          <a:p>
            <a:r>
              <a:rPr kumimoji="1" lang="ja-JP" altLang="en-US" sz="2200" b="1" dirty="0" smtClean="0"/>
              <a:t>「介護サービスの実施状況指導」「最低基準等運営体制指導」「報酬請求指導」</a:t>
            </a:r>
            <a:endParaRPr kumimoji="1" lang="ja-JP" altLang="en-US" sz="2200" b="1" dirty="0"/>
          </a:p>
        </p:txBody>
      </p:sp>
      <p:sp>
        <p:nvSpPr>
          <p:cNvPr id="4" name="下矢印 3"/>
          <p:cNvSpPr/>
          <p:nvPr/>
        </p:nvSpPr>
        <p:spPr>
          <a:xfrm>
            <a:off x="4614079" y="2446064"/>
            <a:ext cx="944841" cy="8058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10124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〇指導内容</a:t>
            </a:r>
            <a:endParaRPr lang="ja-JP" altLang="en-US" dirty="0"/>
          </a:p>
        </p:txBody>
      </p:sp>
      <p:sp>
        <p:nvSpPr>
          <p:cNvPr id="3" name="コンテンツ プレースホルダー 2"/>
          <p:cNvSpPr>
            <a:spLocks noGrp="1"/>
          </p:cNvSpPr>
          <p:nvPr>
            <p:ph idx="1"/>
          </p:nvPr>
        </p:nvSpPr>
        <p:spPr/>
        <p:txBody>
          <a:bodyPr>
            <a:noAutofit/>
          </a:bodyPr>
          <a:lstStyle/>
          <a:p>
            <a:pPr marL="0" indent="0">
              <a:buNone/>
            </a:pPr>
            <a:r>
              <a:rPr kumimoji="1" lang="ja-JP" altLang="en-US" sz="2400" dirty="0" smtClean="0"/>
              <a:t>・人員基準</a:t>
            </a:r>
            <a:endParaRPr kumimoji="1" lang="en-US" altLang="ja-JP" sz="2400" dirty="0" smtClean="0"/>
          </a:p>
          <a:p>
            <a:pPr marL="0" indent="0">
              <a:buNone/>
            </a:pPr>
            <a:r>
              <a:rPr lang="ja-JP" altLang="en-US" sz="2400" dirty="0" smtClean="0"/>
              <a:t>利用者に対して適切な数の従業者が配置されているか。</a:t>
            </a:r>
            <a:endParaRPr lang="en-US" altLang="ja-JP" sz="2400" dirty="0" smtClean="0"/>
          </a:p>
          <a:p>
            <a:pPr marL="0" indent="0">
              <a:buNone/>
            </a:pPr>
            <a:r>
              <a:rPr kumimoji="1" lang="ja-JP" altLang="en-US" sz="2400" dirty="0" smtClean="0"/>
              <a:t>必要な専門職は配置されているか。</a:t>
            </a:r>
            <a:endParaRPr kumimoji="1" lang="en-US" altLang="ja-JP" sz="2400" dirty="0" smtClean="0"/>
          </a:p>
          <a:p>
            <a:pPr marL="0" indent="0">
              <a:buNone/>
            </a:pPr>
            <a:r>
              <a:rPr lang="ja-JP" altLang="en-US" sz="2400" dirty="0" smtClean="0"/>
              <a:t>必要な資格は有しているか。</a:t>
            </a:r>
            <a:endParaRPr lang="en-US" altLang="ja-JP" sz="2400" dirty="0" smtClean="0"/>
          </a:p>
          <a:p>
            <a:pPr marL="0" indent="0">
              <a:buNone/>
            </a:pPr>
            <a:endParaRPr kumimoji="1" lang="en-US" altLang="ja-JP" sz="2400" dirty="0"/>
          </a:p>
          <a:p>
            <a:pPr marL="0" indent="0">
              <a:buNone/>
            </a:pPr>
            <a:r>
              <a:rPr lang="ja-JP" altLang="en-US" sz="2400" dirty="0" smtClean="0"/>
              <a:t>・設備基準</a:t>
            </a:r>
            <a:endParaRPr lang="en-US" altLang="ja-JP" sz="2400" dirty="0" smtClean="0"/>
          </a:p>
          <a:p>
            <a:pPr marL="0" indent="0">
              <a:buNone/>
            </a:pPr>
            <a:r>
              <a:rPr lang="ja-JP" altLang="en-US" sz="2400" dirty="0"/>
              <a:t>指定申請時（更新時含む）又は</a:t>
            </a:r>
            <a:r>
              <a:rPr lang="ja-JP" altLang="en-US" sz="2400" dirty="0" smtClean="0"/>
              <a:t>直近</a:t>
            </a:r>
            <a:r>
              <a:rPr lang="ja-JP" altLang="en-US" sz="2400" dirty="0"/>
              <a:t>の変更届の平面図</a:t>
            </a:r>
            <a:r>
              <a:rPr lang="ja-JP" altLang="en-US" sz="2400" dirty="0" smtClean="0"/>
              <a:t>に</a:t>
            </a:r>
            <a:endParaRPr lang="en-US" altLang="ja-JP" sz="2400" dirty="0" smtClean="0"/>
          </a:p>
          <a:p>
            <a:pPr marL="0" indent="0">
              <a:buNone/>
            </a:pPr>
            <a:r>
              <a:rPr lang="ja-JP" altLang="en-US" sz="2400" dirty="0" smtClean="0"/>
              <a:t>合致</a:t>
            </a:r>
            <a:r>
              <a:rPr lang="ja-JP" altLang="en-US" sz="2400" dirty="0"/>
              <a:t>している</a:t>
            </a:r>
            <a:r>
              <a:rPr lang="ja-JP" altLang="en-US" sz="2400" dirty="0" smtClean="0"/>
              <a:t>か。</a:t>
            </a:r>
            <a:endParaRPr lang="en-US" altLang="ja-JP" sz="2400" dirty="0" smtClean="0"/>
          </a:p>
          <a:p>
            <a:pPr marL="0" indent="0">
              <a:buNone/>
            </a:pPr>
            <a:r>
              <a:rPr lang="ja-JP" altLang="en-US" sz="2400" dirty="0"/>
              <a:t>使用目的に沿って</a:t>
            </a:r>
            <a:r>
              <a:rPr lang="ja-JP" altLang="en-US" sz="2400" dirty="0" smtClean="0"/>
              <a:t>使われて</a:t>
            </a:r>
            <a:r>
              <a:rPr lang="ja-JP" altLang="en-US" sz="2400" dirty="0"/>
              <a:t>いる</a:t>
            </a:r>
            <a:r>
              <a:rPr lang="ja-JP" altLang="en-US" sz="2400" dirty="0" smtClean="0"/>
              <a:t>か。</a:t>
            </a:r>
            <a:endParaRPr kumimoji="1" lang="ja-JP" altLang="en-US" sz="2400" dirty="0"/>
          </a:p>
        </p:txBody>
      </p:sp>
    </p:spTree>
    <p:extLst>
      <p:ext uri="{BB962C8B-B14F-4D97-AF65-F5344CB8AC3E}">
        <p14:creationId xmlns:p14="http://schemas.microsoft.com/office/powerpoint/2010/main" val="2051746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〇指導内容</a:t>
            </a:r>
            <a:endParaRPr kumimoji="1" lang="ja-JP" altLang="en-US" dirty="0"/>
          </a:p>
        </p:txBody>
      </p:sp>
      <p:sp>
        <p:nvSpPr>
          <p:cNvPr id="3" name="コンテンツ プレースホルダー 2"/>
          <p:cNvSpPr>
            <a:spLocks noGrp="1"/>
          </p:cNvSpPr>
          <p:nvPr>
            <p:ph idx="1"/>
          </p:nvPr>
        </p:nvSpPr>
        <p:spPr/>
        <p:txBody>
          <a:bodyPr>
            <a:noAutofit/>
          </a:bodyPr>
          <a:lstStyle/>
          <a:p>
            <a:pPr marL="0" indent="0">
              <a:buNone/>
            </a:pPr>
            <a:r>
              <a:rPr kumimoji="1" lang="ja-JP" altLang="en-US" sz="2400" dirty="0" smtClean="0"/>
              <a:t>・運営基準</a:t>
            </a:r>
            <a:endParaRPr kumimoji="1" lang="en-US" altLang="ja-JP" sz="2400" dirty="0" smtClean="0"/>
          </a:p>
          <a:p>
            <a:pPr marL="0" indent="0">
              <a:buNone/>
            </a:pPr>
            <a:r>
              <a:rPr lang="ja-JP" altLang="en-US" sz="2400" dirty="0" smtClean="0"/>
              <a:t>運営規定</a:t>
            </a:r>
            <a:r>
              <a:rPr lang="ja-JP" altLang="en-US" sz="2400" dirty="0"/>
              <a:t>内</a:t>
            </a:r>
            <a:r>
              <a:rPr lang="ja-JP" altLang="en-US" sz="2400" dirty="0" smtClean="0"/>
              <a:t>に基準で定められた重要事項があるか。</a:t>
            </a:r>
            <a:endParaRPr lang="en-US" altLang="ja-JP" sz="2400" dirty="0" smtClean="0"/>
          </a:p>
          <a:p>
            <a:pPr marL="0" indent="0">
              <a:buNone/>
            </a:pPr>
            <a:r>
              <a:rPr kumimoji="1" lang="ja-JP" altLang="en-US" sz="2400" dirty="0" smtClean="0"/>
              <a:t>業務継続計画（</a:t>
            </a:r>
            <a:r>
              <a:rPr kumimoji="1" lang="en-US" altLang="ja-JP" sz="2400" dirty="0" smtClean="0"/>
              <a:t>BCP</a:t>
            </a:r>
            <a:r>
              <a:rPr kumimoji="1" lang="ja-JP" altLang="en-US" sz="2400" dirty="0" smtClean="0"/>
              <a:t>）を策定しているか。</a:t>
            </a:r>
            <a:endParaRPr lang="en-US" altLang="ja-JP" sz="2400" dirty="0" smtClean="0"/>
          </a:p>
          <a:p>
            <a:pPr marL="0" indent="0">
              <a:buNone/>
            </a:pPr>
            <a:r>
              <a:rPr kumimoji="1" lang="ja-JP" altLang="en-US" sz="2400" dirty="0" smtClean="0"/>
              <a:t>計画の周知等は行っているか。</a:t>
            </a:r>
            <a:endParaRPr kumimoji="1" lang="en-US" altLang="ja-JP" sz="2400" dirty="0" smtClean="0"/>
          </a:p>
          <a:p>
            <a:pPr marL="0" indent="0">
              <a:buNone/>
            </a:pPr>
            <a:endParaRPr lang="en-US" altLang="ja-JP" sz="2400" dirty="0"/>
          </a:p>
          <a:p>
            <a:pPr marL="0" indent="0">
              <a:buNone/>
            </a:pPr>
            <a:r>
              <a:rPr lang="ja-JP" altLang="en-US" sz="2400" dirty="0" smtClean="0"/>
              <a:t>・報酬請求</a:t>
            </a:r>
            <a:endParaRPr lang="en-US" altLang="ja-JP" sz="2400" dirty="0" smtClean="0"/>
          </a:p>
          <a:p>
            <a:pPr marL="0" indent="0">
              <a:buNone/>
            </a:pPr>
            <a:r>
              <a:rPr lang="ja-JP" altLang="en-US" sz="2400" dirty="0" smtClean="0"/>
              <a:t>加算の届出を行っていないのに加算しようとしていないか。</a:t>
            </a:r>
            <a:endParaRPr lang="en-US" altLang="ja-JP" sz="2400" dirty="0" smtClean="0"/>
          </a:p>
          <a:p>
            <a:pPr marL="0" indent="0">
              <a:buNone/>
            </a:pPr>
            <a:r>
              <a:rPr lang="ja-JP" altLang="en-US" sz="2400" dirty="0"/>
              <a:t>サービス</a:t>
            </a:r>
            <a:r>
              <a:rPr lang="ja-JP" altLang="en-US" sz="2400" dirty="0" smtClean="0"/>
              <a:t>を提供していないのに提供したかのように</a:t>
            </a:r>
            <a:endParaRPr lang="en-US" altLang="ja-JP" sz="2400" dirty="0" smtClean="0"/>
          </a:p>
          <a:p>
            <a:pPr marL="0" indent="0">
              <a:buNone/>
            </a:pPr>
            <a:r>
              <a:rPr lang="ja-JP" altLang="en-US" sz="2400" dirty="0" smtClean="0"/>
              <a:t>請求をしていないか。</a:t>
            </a:r>
            <a:endParaRPr lang="en-US" altLang="ja-JP" sz="2400" dirty="0" smtClean="0"/>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8</a:t>
            </a:fld>
            <a:endParaRPr kumimoji="1" lang="ja-JP" altLang="en-US" dirty="0"/>
          </a:p>
        </p:txBody>
      </p:sp>
    </p:spTree>
    <p:extLst>
      <p:ext uri="{BB962C8B-B14F-4D97-AF65-F5344CB8AC3E}">
        <p14:creationId xmlns:p14="http://schemas.microsoft.com/office/powerpoint/2010/main" val="3500363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〇指導内容</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ja-JP" altLang="en-US" sz="2400" dirty="0" smtClean="0"/>
              <a:t>・利用者の処遇</a:t>
            </a:r>
            <a:endParaRPr kumimoji="1" lang="en-US" altLang="ja-JP" sz="2400" dirty="0" smtClean="0"/>
          </a:p>
          <a:p>
            <a:pPr marL="0" indent="0">
              <a:buNone/>
            </a:pPr>
            <a:r>
              <a:rPr kumimoji="1" lang="ja-JP" altLang="en-US" sz="2400" dirty="0" smtClean="0"/>
              <a:t>虐待防止のための措置を講じているか。</a:t>
            </a:r>
            <a:endParaRPr kumimoji="1" lang="en-US" altLang="ja-JP" sz="2400" dirty="0" smtClean="0"/>
          </a:p>
          <a:p>
            <a:pPr marL="0" indent="0">
              <a:buNone/>
            </a:pPr>
            <a:r>
              <a:rPr lang="ja-JP" altLang="en-US" sz="2400" dirty="0"/>
              <a:t>服装が汚れて</a:t>
            </a:r>
            <a:r>
              <a:rPr lang="ja-JP" altLang="en-US" sz="2400" dirty="0" smtClean="0"/>
              <a:t>いたり乱れて</a:t>
            </a:r>
            <a:r>
              <a:rPr lang="ja-JP" altLang="en-US" sz="2400" dirty="0"/>
              <a:t>いない</a:t>
            </a:r>
            <a:r>
              <a:rPr lang="ja-JP" altLang="en-US" sz="2400" dirty="0" smtClean="0"/>
              <a:t>か。</a:t>
            </a:r>
            <a:endParaRPr lang="en-US" altLang="ja-JP" sz="2400" dirty="0" smtClean="0"/>
          </a:p>
          <a:p>
            <a:pPr marL="0" indent="0">
              <a:buNone/>
            </a:pPr>
            <a:r>
              <a:rPr lang="ja-JP" altLang="en-US" sz="2400" dirty="0"/>
              <a:t>ベッドに体幹や四肢を紐等で縛られていない</a:t>
            </a:r>
            <a:r>
              <a:rPr lang="ja-JP" altLang="en-US" sz="2400" dirty="0" smtClean="0"/>
              <a:t>か。</a:t>
            </a:r>
            <a:endParaRPr lang="en-US" altLang="ja-JP" sz="2400" dirty="0" smtClean="0"/>
          </a:p>
        </p:txBody>
      </p:sp>
      <p:sp>
        <p:nvSpPr>
          <p:cNvPr id="4" name="スライド番号プレースホルダー 3"/>
          <p:cNvSpPr>
            <a:spLocks noGrp="1"/>
          </p:cNvSpPr>
          <p:nvPr>
            <p:ph type="sldNum" sz="quarter" idx="12"/>
          </p:nvPr>
        </p:nvSpPr>
        <p:spPr/>
        <p:txBody>
          <a:bodyPr/>
          <a:lstStyle/>
          <a:p>
            <a:fld id="{2CE048B7-B482-400F-9F56-D1A3EE5BE19C}" type="slidenum">
              <a:rPr kumimoji="1" lang="ja-JP" altLang="en-US" smtClean="0"/>
              <a:t>9</a:t>
            </a:fld>
            <a:endParaRPr kumimoji="1" lang="ja-JP" altLang="en-US" dirty="0"/>
          </a:p>
        </p:txBody>
      </p:sp>
    </p:spTree>
    <p:extLst>
      <p:ext uri="{BB962C8B-B14F-4D97-AF65-F5344CB8AC3E}">
        <p14:creationId xmlns:p14="http://schemas.microsoft.com/office/powerpoint/2010/main" val="1506886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6561</TotalTime>
  <Words>1151</Words>
  <Application>Microsoft Office PowerPoint</Application>
  <PresentationFormat>ワイド画面</PresentationFormat>
  <Paragraphs>159</Paragraphs>
  <Slides>23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23</vt:i4>
      </vt:variant>
    </vt:vector>
  </HeadingPairs>
  <TitlesOfParts>
    <vt:vector size="29" baseType="lpstr">
      <vt:lpstr>メイリオ</vt:lpstr>
      <vt:lpstr>游ゴシック</vt:lpstr>
      <vt:lpstr>Arial</vt:lpstr>
      <vt:lpstr>Trebuchet MS</vt:lpstr>
      <vt:lpstr>Wingdings 3</vt:lpstr>
      <vt:lpstr>ファセット</vt:lpstr>
      <vt:lpstr>令和６年度 介護保険サービス事業者等集団指導</vt:lpstr>
      <vt:lpstr>目次</vt:lpstr>
      <vt:lpstr>〇市が行う運営指導について </vt:lpstr>
      <vt:lpstr>〇市が行う運営指導について </vt:lpstr>
      <vt:lpstr>〇運営指導とは</vt:lpstr>
      <vt:lpstr>〇指導内容</vt:lpstr>
      <vt:lpstr>〇指導内容</vt:lpstr>
      <vt:lpstr>〇指導内容</vt:lpstr>
      <vt:lpstr>〇指導内容</vt:lpstr>
      <vt:lpstr>〇運営指導の流れ</vt:lpstr>
      <vt:lpstr>〇監査とは</vt:lpstr>
      <vt:lpstr>〇監査の流れ</vt:lpstr>
      <vt:lpstr>〇指定等に係る届出・手続きについて</vt:lpstr>
      <vt:lpstr>〇変更届</vt:lpstr>
      <vt:lpstr>〇指定更新</vt:lpstr>
      <vt:lpstr>〇指定更新</vt:lpstr>
      <vt:lpstr>〇介護給付費算定に係る体制等に関する進達書</vt:lpstr>
      <vt:lpstr>〇よくあるご質問</vt:lpstr>
      <vt:lpstr>〇よくあるご質問</vt:lpstr>
      <vt:lpstr>〇よくあるご質問</vt:lpstr>
      <vt:lpstr>〇よくあるご質問</vt:lpstr>
      <vt:lpstr>〇よくあるご質問</vt:lpstr>
      <vt:lpstr>〇よくあるご質問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令和６年度 介護保険サービス事業者等集団指導</dc:title>
  <dc:creator>假屋 敦輝</dc:creator>
  <cp:lastModifiedBy>福原 将記</cp:lastModifiedBy>
  <cp:revision>86</cp:revision>
  <cp:lastPrinted>2025-02-21T02:27:45Z</cp:lastPrinted>
  <dcterms:created xsi:type="dcterms:W3CDTF">2024-10-15T07:52:08Z</dcterms:created>
  <dcterms:modified xsi:type="dcterms:W3CDTF">2025-03-13T04:28:25Z</dcterms:modified>
</cp:coreProperties>
</file>