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99FF66"/>
    <a:srgbClr val="99FF99"/>
    <a:srgbClr val="00FF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6139" autoAdjust="0"/>
  </p:normalViewPr>
  <p:slideViewPr>
    <p:cSldViewPr snapToGrid="0">
      <p:cViewPr>
        <p:scale>
          <a:sx n="90" d="100"/>
          <a:sy n="90" d="100"/>
        </p:scale>
        <p:origin x="1278" y="-25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292132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210494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49845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356070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3997077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142328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392373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150414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316911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1033232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48DE69C-6BF7-4DA4-BAF3-CF6408CF8DD9}"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281569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8DE69C-6BF7-4DA4-BAF3-CF6408CF8DD9}" type="datetimeFigureOut">
              <a:rPr kumimoji="1" lang="ja-JP" altLang="en-US" smtClean="0"/>
              <a:t>2022/3/23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EB43CE-1D12-43AC-A743-FAD7FD99F5F1}" type="slidenum">
              <a:rPr kumimoji="1" lang="ja-JP" altLang="en-US" smtClean="0"/>
              <a:t>‹#›</a:t>
            </a:fld>
            <a:endParaRPr kumimoji="1" lang="ja-JP" altLang="en-US"/>
          </a:p>
        </p:txBody>
      </p:sp>
    </p:spTree>
    <p:extLst>
      <p:ext uri="{BB962C8B-B14F-4D97-AF65-F5344CB8AC3E}">
        <p14:creationId xmlns:p14="http://schemas.microsoft.com/office/powerpoint/2010/main" val="784360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241"/>
            <a:ext cx="6858000" cy="927043"/>
          </a:xfrm>
          <a:solidFill>
            <a:srgbClr val="66FFFF"/>
          </a:solidFill>
        </p:spPr>
        <p:txBody>
          <a:bodyPr>
            <a:noAutofit/>
          </a:bodyPr>
          <a:lstStyle/>
          <a:p>
            <a:pPr>
              <a:lnSpc>
                <a:spcPct val="110000"/>
              </a:lnSpc>
              <a:spcBef>
                <a:spcPts val="300"/>
              </a:spcBef>
            </a:pP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latin typeface="メイリオ" panose="020B0604030504040204" pitchFamily="50" charset="-128"/>
                <a:ea typeface="メイリオ" panose="020B0604030504040204" pitchFamily="50" charset="-128"/>
              </a:rPr>
              <a:t>2022</a:t>
            </a:r>
            <a:r>
              <a:rPr lang="ja-JP" altLang="en-US" sz="2000" b="1" dirty="0">
                <a:latin typeface="メイリオ" panose="020B0604030504040204" pitchFamily="50" charset="-128"/>
                <a:ea typeface="メイリオ" panose="020B0604030504040204" pitchFamily="50" charset="-128"/>
              </a:rPr>
              <a:t>年</a:t>
            </a: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令和４年</a:t>
            </a:r>
            <a:r>
              <a:rPr lang="en-US" altLang="ja-JP" sz="2000" b="1" dirty="0">
                <a:latin typeface="メイリオ" panose="020B0604030504040204" pitchFamily="50" charset="-128"/>
                <a:ea typeface="メイリオ" panose="020B0604030504040204" pitchFamily="50" charset="-128"/>
              </a:rPr>
              <a:t>)10</a:t>
            </a:r>
            <a:r>
              <a:rPr lang="ja-JP" altLang="en-US" sz="2000" b="1" dirty="0">
                <a:latin typeface="メイリオ" panose="020B0604030504040204" pitchFamily="50" charset="-128"/>
                <a:ea typeface="メイリオ" panose="020B0604030504040204" pitchFamily="50" charset="-128"/>
              </a:rPr>
              <a:t>月１日から、 </a:t>
            </a:r>
            <a:r>
              <a:rPr lang="en-US" altLang="ja-JP" sz="2000" b="1" dirty="0" smtClean="0">
                <a:latin typeface="メイリオ" panose="020B0604030504040204" pitchFamily="50" charset="-128"/>
                <a:ea typeface="メイリオ" panose="020B0604030504040204" pitchFamily="50" charset="-128"/>
              </a:rPr>
              <a:t/>
            </a:r>
            <a:br>
              <a:rPr lang="en-US" altLang="ja-JP" sz="2000" b="1" dirty="0" smtClean="0">
                <a:latin typeface="メイリオ" panose="020B0604030504040204" pitchFamily="50" charset="-128"/>
                <a:ea typeface="メイリオ" panose="020B0604030504040204" pitchFamily="50" charset="-128"/>
              </a:rPr>
            </a:br>
            <a:r>
              <a:rPr lang="ja-JP" altLang="en-US" sz="2000" b="1" dirty="0" smtClean="0">
                <a:latin typeface="メイリオ" panose="020B0604030504040204" pitchFamily="50" charset="-128"/>
                <a:ea typeface="メイリオ" panose="020B0604030504040204" pitchFamily="50" charset="-128"/>
              </a:rPr>
              <a:t>　後期</a:t>
            </a:r>
            <a:r>
              <a:rPr lang="ja-JP" altLang="en-US" sz="2000" b="1" dirty="0">
                <a:latin typeface="メイリオ" panose="020B0604030504040204" pitchFamily="50" charset="-128"/>
                <a:ea typeface="メイリオ" panose="020B0604030504040204" pitchFamily="50" charset="-128"/>
              </a:rPr>
              <a:t>高齢者</a:t>
            </a:r>
            <a:r>
              <a:rPr lang="ja-JP" altLang="en-US" sz="2000" b="1" dirty="0" smtClean="0">
                <a:latin typeface="メイリオ" panose="020B0604030504040204" pitchFamily="50" charset="-128"/>
                <a:ea typeface="メイリオ" panose="020B0604030504040204" pitchFamily="50" charset="-128"/>
              </a:rPr>
              <a:t>医療制度の窓口負担割合が一部変わります。</a:t>
            </a:r>
            <a:endParaRPr lang="ja-JP" altLang="en-US" sz="14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89000" y="1038807"/>
            <a:ext cx="6632889" cy="1803571"/>
          </a:xfrm>
          <a:prstGeom prst="rect">
            <a:avLst/>
          </a:prstGeom>
          <a:noFill/>
        </p:spPr>
        <p:txBody>
          <a:bodyPr wrap="square" rtlCol="0">
            <a:spAutoFit/>
          </a:bodyPr>
          <a:lstStyle/>
          <a:p>
            <a:pPr marL="285750" indent="-285750">
              <a:lnSpc>
                <a:spcPct val="110000"/>
              </a:lnSpc>
              <a:spcBef>
                <a:spcPts val="300"/>
              </a:spcBef>
              <a:buClr>
                <a:schemeClr val="tx1"/>
              </a:buClr>
              <a:buFont typeface="Wingdings" panose="05000000000000000000" pitchFamily="2" charset="2"/>
              <a:buChar char="l"/>
            </a:pPr>
            <a:r>
              <a:rPr lang="en-US" altLang="ja-JP" sz="1600" b="1" dirty="0">
                <a:latin typeface="メイリオ" panose="020B0604030504040204" pitchFamily="50" charset="-128"/>
                <a:ea typeface="メイリオ" panose="020B0604030504040204" pitchFamily="50" charset="-128"/>
              </a:rPr>
              <a:t>2022</a:t>
            </a:r>
            <a:r>
              <a:rPr lang="ja-JP" altLang="en-US" sz="1600" b="1" dirty="0">
                <a:latin typeface="メイリオ" panose="020B0604030504040204" pitchFamily="50" charset="-128"/>
                <a:ea typeface="メイリオ" panose="020B0604030504040204" pitchFamily="50" charset="-128"/>
              </a:rPr>
              <a:t>年</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令和４年</a:t>
            </a:r>
            <a:r>
              <a:rPr lang="en-US" altLang="ja-JP" sz="1600" b="1" dirty="0">
                <a:latin typeface="メイリオ" panose="020B0604030504040204" pitchFamily="50" charset="-128"/>
                <a:ea typeface="メイリオ" panose="020B0604030504040204" pitchFamily="50" charset="-128"/>
              </a:rPr>
              <a:t>)10</a:t>
            </a:r>
            <a:r>
              <a:rPr lang="ja-JP" altLang="en-US" sz="1600" b="1" dirty="0">
                <a:latin typeface="メイリオ" panose="020B0604030504040204" pitchFamily="50" charset="-128"/>
                <a:ea typeface="メイリオ" panose="020B0604030504040204" pitchFamily="50" charset="-128"/>
              </a:rPr>
              <a:t>月１日から、一定以上の所得のある</a:t>
            </a:r>
            <a:r>
              <a:rPr lang="ja-JP" altLang="en-US" sz="1600" b="1" dirty="0" smtClean="0">
                <a:latin typeface="メイリオ" panose="020B0604030504040204" pitchFamily="50" charset="-128"/>
                <a:ea typeface="メイリオ" panose="020B0604030504040204" pitchFamily="50" charset="-128"/>
              </a:rPr>
              <a:t>方</a:t>
            </a:r>
            <a:endParaRPr lang="en-US" altLang="ja-JP" sz="16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lang="en-US" altLang="ja-JP" sz="1600" b="1" dirty="0" smtClean="0">
                <a:latin typeface="メイリオ" panose="020B0604030504040204" pitchFamily="50" charset="-128"/>
                <a:ea typeface="メイリオ" panose="020B0604030504040204" pitchFamily="50" charset="-128"/>
              </a:rPr>
              <a:t>    (</a:t>
            </a:r>
            <a:r>
              <a:rPr lang="en-US" altLang="ja-JP" sz="1600" b="1" dirty="0">
                <a:latin typeface="メイリオ" panose="020B0604030504040204" pitchFamily="50" charset="-128"/>
                <a:ea typeface="メイリオ" panose="020B0604030504040204" pitchFamily="50" charset="-128"/>
              </a:rPr>
              <a:t>75</a:t>
            </a:r>
            <a:r>
              <a:rPr lang="ja-JP" altLang="en-US" sz="1600" b="1" dirty="0">
                <a:latin typeface="メイリオ" panose="020B0604030504040204" pitchFamily="50" charset="-128"/>
                <a:ea typeface="メイリオ" panose="020B0604030504040204" pitchFamily="50" charset="-128"/>
              </a:rPr>
              <a:t>歳以上の方</a:t>
            </a:r>
            <a:r>
              <a:rPr lang="ja-JP" altLang="en-US" sz="1600" b="1" dirty="0" smtClean="0">
                <a:latin typeface="メイリオ" panose="020B0604030504040204" pitchFamily="50" charset="-128"/>
                <a:ea typeface="メイリオ" panose="020B0604030504040204" pitchFamily="50" charset="-128"/>
              </a:rPr>
              <a:t>等</a:t>
            </a:r>
            <a:r>
              <a:rPr lang="en-US" altLang="ja-JP" sz="1200" b="1" dirty="0" smtClean="0">
                <a:latin typeface="メイリオ" panose="020B0604030504040204" pitchFamily="50" charset="-128"/>
                <a:ea typeface="メイリオ" panose="020B0604030504040204" pitchFamily="50" charset="-128"/>
              </a:rPr>
              <a:t>※</a:t>
            </a:r>
            <a:r>
              <a:rPr lang="en-US" altLang="ja-JP" sz="1600" b="1" dirty="0" smtClean="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は、現役並み</a:t>
            </a:r>
            <a:r>
              <a:rPr lang="ja-JP" altLang="en-US" sz="1600" b="1" dirty="0" smtClean="0">
                <a:latin typeface="メイリオ" panose="020B0604030504040204" pitchFamily="50" charset="-128"/>
                <a:ea typeface="メイリオ" panose="020B0604030504040204" pitchFamily="50" charset="-128"/>
              </a:rPr>
              <a:t>所得者 </a:t>
            </a:r>
            <a:r>
              <a:rPr lang="en-US" altLang="ja-JP" sz="1600" b="1" dirty="0" smtClean="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窓口負担割合３割</a:t>
            </a:r>
            <a:r>
              <a:rPr lang="en-US" altLang="ja-JP" sz="1600" b="1" dirty="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を</a:t>
            </a:r>
            <a:endParaRPr lang="en-US" altLang="ja-JP" sz="16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lang="en-US" altLang="ja-JP" sz="1600" b="1" dirty="0">
                <a:latin typeface="メイリオ" panose="020B0604030504040204" pitchFamily="50" charset="-128"/>
                <a:ea typeface="メイリオ" panose="020B0604030504040204" pitchFamily="50" charset="-128"/>
              </a:rPr>
              <a:t> </a:t>
            </a:r>
            <a:r>
              <a:rPr lang="en-US" altLang="ja-JP" sz="1600" b="1" dirty="0" smtClean="0">
                <a:latin typeface="メイリオ" panose="020B0604030504040204" pitchFamily="50" charset="-128"/>
                <a:ea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rPr>
              <a:t>除き</a:t>
            </a:r>
            <a:r>
              <a:rPr lang="ja-JP" altLang="en-US" sz="1600" b="1" dirty="0">
                <a:latin typeface="メイリオ" panose="020B0604030504040204" pitchFamily="50" charset="-128"/>
                <a:ea typeface="メイリオ" panose="020B0604030504040204" pitchFamily="50" charset="-128"/>
              </a:rPr>
              <a:t>、医療費の窓口負担割合が２割に</a:t>
            </a:r>
            <a:r>
              <a:rPr lang="ja-JP" altLang="en-US" sz="1600" b="1" dirty="0" smtClean="0">
                <a:latin typeface="メイリオ" panose="020B0604030504040204" pitchFamily="50" charset="-128"/>
                <a:ea typeface="メイリオ" panose="020B0604030504040204" pitchFamily="50" charset="-128"/>
              </a:rPr>
              <a:t>なります。</a:t>
            </a:r>
            <a:endParaRPr lang="en-US" altLang="ja-JP" sz="16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kumimoji="1" lang="en-US" altLang="ja-JP" sz="1200" b="1" dirty="0" smtClean="0">
                <a:latin typeface="メイリオ" panose="020B0604030504040204" pitchFamily="50" charset="-128"/>
                <a:ea typeface="メイリオ" panose="020B0604030504040204" pitchFamily="50" charset="-128"/>
              </a:rPr>
              <a:t>     </a:t>
            </a:r>
            <a:r>
              <a:rPr kumimoji="1" lang="en-US" altLang="ja-JP" sz="1100" b="1" dirty="0" smtClean="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一定の障がいのある</a:t>
            </a:r>
            <a:r>
              <a:rPr kumimoji="1" lang="en-US" altLang="ja-JP" sz="1100" b="1" dirty="0">
                <a:latin typeface="メイリオ" panose="020B0604030504040204" pitchFamily="50" charset="-128"/>
                <a:ea typeface="メイリオ" panose="020B0604030504040204" pitchFamily="50" charset="-128"/>
              </a:rPr>
              <a:t>65</a:t>
            </a:r>
            <a:r>
              <a:rPr kumimoji="1" lang="ja-JP" altLang="en-US" sz="1100" b="1" dirty="0">
                <a:latin typeface="メイリオ" panose="020B0604030504040204" pitchFamily="50" charset="-128"/>
                <a:ea typeface="メイリオ" panose="020B0604030504040204" pitchFamily="50" charset="-128"/>
              </a:rPr>
              <a:t>歳以上</a:t>
            </a:r>
            <a:r>
              <a:rPr kumimoji="1" lang="en-US" altLang="ja-JP" sz="1100" b="1" dirty="0">
                <a:latin typeface="メイリオ" panose="020B0604030504040204" pitchFamily="50" charset="-128"/>
                <a:ea typeface="メイリオ" panose="020B0604030504040204" pitchFamily="50" charset="-128"/>
              </a:rPr>
              <a:t>75</a:t>
            </a:r>
            <a:r>
              <a:rPr kumimoji="1" lang="ja-JP" altLang="en-US" sz="1100" b="1" dirty="0">
                <a:latin typeface="メイリオ" panose="020B0604030504040204" pitchFamily="50" charset="-128"/>
                <a:ea typeface="メイリオ" panose="020B0604030504040204" pitchFamily="50" charset="-128"/>
              </a:rPr>
              <a:t>歳未満の方で、申請により広域連合の認定を受けた方を含む</a:t>
            </a:r>
            <a:r>
              <a:rPr kumimoji="1" lang="ja-JP" altLang="en-US" sz="1100" b="1" dirty="0" smtClean="0">
                <a:latin typeface="メイリオ" panose="020B0604030504040204" pitchFamily="50" charset="-128"/>
                <a:ea typeface="メイリオ" panose="020B0604030504040204" pitchFamily="50" charset="-128"/>
              </a:rPr>
              <a:t>。</a:t>
            </a:r>
            <a:endParaRPr kumimoji="1" lang="en-US" altLang="ja-JP" sz="1100" b="1" dirty="0" smtClean="0">
              <a:latin typeface="メイリオ" panose="020B0604030504040204" pitchFamily="50" charset="-128"/>
              <a:ea typeface="メイリオ" panose="020B0604030504040204" pitchFamily="50" charset="-128"/>
            </a:endParaRPr>
          </a:p>
          <a:p>
            <a:pPr marL="285750" indent="-285750">
              <a:lnSpc>
                <a:spcPct val="110000"/>
              </a:lnSpc>
              <a:spcBef>
                <a:spcPts val="300"/>
              </a:spcBef>
              <a:buClr>
                <a:schemeClr val="tx1"/>
              </a:buClr>
              <a:buFont typeface="Wingdings" panose="05000000000000000000" pitchFamily="2" charset="2"/>
              <a:buChar char="l"/>
            </a:pPr>
            <a:r>
              <a:rPr kumimoji="1" lang="ja-JP" altLang="en-US" sz="1600" b="1" dirty="0" smtClean="0">
                <a:latin typeface="メイリオ" panose="020B0604030504040204" pitchFamily="50" charset="-128"/>
                <a:ea typeface="メイリオ" panose="020B0604030504040204" pitchFamily="50" charset="-128"/>
              </a:rPr>
              <a:t>変更対象となる方は、後期高齢者医療の被保険者全体のうち</a:t>
            </a:r>
            <a:r>
              <a:rPr kumimoji="1" lang="en-US" altLang="ja-JP" sz="1600" b="1" dirty="0" smtClean="0">
                <a:latin typeface="メイリオ" panose="020B0604030504040204" pitchFamily="50" charset="-128"/>
                <a:ea typeface="メイリオ" panose="020B0604030504040204" pitchFamily="50" charset="-128"/>
              </a:rPr>
              <a:t/>
            </a:r>
            <a:br>
              <a:rPr kumimoji="1" lang="en-US" altLang="ja-JP" sz="1600" b="1" dirty="0" smtClean="0">
                <a:latin typeface="メイリオ" panose="020B0604030504040204" pitchFamily="50" charset="-128"/>
                <a:ea typeface="メイリオ" panose="020B0604030504040204" pitchFamily="50" charset="-128"/>
              </a:rPr>
            </a:br>
            <a:r>
              <a:rPr kumimoji="1" lang="ja-JP" altLang="en-US" sz="1600" b="1" dirty="0" smtClean="0">
                <a:latin typeface="メイリオ" panose="020B0604030504040204" pitchFamily="50" charset="-128"/>
                <a:ea typeface="メイリオ" panose="020B0604030504040204" pitchFamily="50" charset="-128"/>
              </a:rPr>
              <a:t>約</a:t>
            </a:r>
            <a:r>
              <a:rPr kumimoji="1" lang="en-US" altLang="ja-JP" sz="1600" b="1" dirty="0" smtClean="0">
                <a:latin typeface="メイリオ" panose="020B0604030504040204" pitchFamily="50" charset="-128"/>
                <a:ea typeface="メイリオ" panose="020B0604030504040204" pitchFamily="50" charset="-128"/>
              </a:rPr>
              <a:t>20%</a:t>
            </a:r>
            <a:r>
              <a:rPr kumimoji="1" lang="ja-JP" altLang="en-US" sz="1600" b="1" dirty="0" smtClean="0">
                <a:latin typeface="メイリオ" panose="020B0604030504040204" pitchFamily="50" charset="-128"/>
                <a:ea typeface="メイリオ" panose="020B0604030504040204" pitchFamily="50" charset="-128"/>
              </a:rPr>
              <a:t>の方です。</a:t>
            </a:r>
            <a:endParaRPr kumimoji="1" lang="ja-JP" altLang="en-US" sz="16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498817" y="2886745"/>
            <a:ext cx="1718422" cy="276999"/>
          </a:xfrm>
          <a:prstGeom prst="rect">
            <a:avLst/>
          </a:prstGeom>
          <a:noFill/>
          <a:ln>
            <a:solidFill>
              <a:srgbClr val="103185"/>
            </a:solidFill>
          </a:ln>
        </p:spPr>
        <p:txBody>
          <a:bodyPr wrap="square" rtlCol="0">
            <a:spAutoFit/>
          </a:bodyPr>
          <a:lstStyle/>
          <a:p>
            <a:pPr algn="ctr">
              <a:spcBef>
                <a:spcPts val="600"/>
              </a:spcBef>
              <a:buClr>
                <a:schemeClr val="accent1"/>
              </a:buClr>
            </a:pPr>
            <a:r>
              <a:rPr lang="en-US" altLang="ja-JP" sz="1200" b="1" dirty="0" smtClean="0">
                <a:solidFill>
                  <a:srgbClr val="103185"/>
                </a:solidFill>
                <a:latin typeface="メイリオ" panose="020B0604030504040204" pitchFamily="50" charset="-128"/>
                <a:ea typeface="メイリオ" panose="020B0604030504040204" pitchFamily="50" charset="-128"/>
              </a:rPr>
              <a:t>2022</a:t>
            </a:r>
            <a:r>
              <a:rPr kumimoji="1" lang="ja-JP" altLang="en-US" sz="1200" b="1" dirty="0" smtClean="0">
                <a:solidFill>
                  <a:srgbClr val="103185"/>
                </a:solidFill>
                <a:latin typeface="メイリオ" panose="020B0604030504040204" pitchFamily="50" charset="-128"/>
                <a:ea typeface="メイリオ" panose="020B0604030504040204" pitchFamily="50" charset="-128"/>
              </a:rPr>
              <a:t>年</a:t>
            </a:r>
            <a:r>
              <a:rPr lang="en-US" altLang="ja-JP" sz="1200" b="1" dirty="0" smtClean="0">
                <a:solidFill>
                  <a:srgbClr val="103185"/>
                </a:solidFill>
                <a:latin typeface="メイリオ" panose="020B0604030504040204" pitchFamily="50" charset="-128"/>
                <a:ea typeface="メイリオ" panose="020B0604030504040204" pitchFamily="50" charset="-128"/>
              </a:rPr>
              <a:t>9</a:t>
            </a:r>
            <a:r>
              <a:rPr kumimoji="1" lang="ja-JP" altLang="en-US" sz="1200" b="1" dirty="0" smtClean="0">
                <a:solidFill>
                  <a:srgbClr val="103185"/>
                </a:solidFill>
                <a:latin typeface="メイリオ" panose="020B0604030504040204" pitchFamily="50" charset="-128"/>
                <a:ea typeface="メイリオ" panose="020B0604030504040204" pitchFamily="50" charset="-128"/>
              </a:rPr>
              <a:t>月</a:t>
            </a:r>
            <a:r>
              <a:rPr kumimoji="1" lang="en-US" altLang="ja-JP" sz="1200" b="1" dirty="0" smtClean="0">
                <a:solidFill>
                  <a:srgbClr val="103185"/>
                </a:solidFill>
                <a:latin typeface="メイリオ" panose="020B0604030504040204" pitchFamily="50" charset="-128"/>
                <a:ea typeface="メイリオ" panose="020B0604030504040204" pitchFamily="50" charset="-128"/>
              </a:rPr>
              <a:t>30</a:t>
            </a:r>
            <a:r>
              <a:rPr kumimoji="1" lang="ja-JP" altLang="en-US" sz="1200" b="1" dirty="0" smtClean="0">
                <a:solidFill>
                  <a:srgbClr val="103185"/>
                </a:solidFill>
                <a:latin typeface="メイリオ" panose="020B0604030504040204" pitchFamily="50" charset="-128"/>
                <a:ea typeface="メイリオ" panose="020B0604030504040204" pitchFamily="50" charset="-128"/>
              </a:rPr>
              <a:t>日まで</a:t>
            </a:r>
            <a:endParaRPr kumimoji="1" lang="ja-JP" altLang="en-US" sz="1200" b="1" dirty="0">
              <a:solidFill>
                <a:srgbClr val="103185"/>
              </a:solidFill>
              <a:latin typeface="メイリオ" panose="020B0604030504040204" pitchFamily="50" charset="-128"/>
              <a:ea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366060091"/>
              </p:ext>
            </p:extLst>
          </p:nvPr>
        </p:nvGraphicFramePr>
        <p:xfrm>
          <a:off x="310532" y="3245575"/>
          <a:ext cx="2250961" cy="3670370"/>
        </p:xfrm>
        <a:graphic>
          <a:graphicData uri="http://schemas.openxmlformats.org/drawingml/2006/table">
            <a:tbl>
              <a:tblPr firstRow="1" bandRow="1">
                <a:tableStyleId>{2D5ABB26-0587-4C30-8999-92F81FD0307C}</a:tableStyleId>
              </a:tblPr>
              <a:tblGrid>
                <a:gridCol w="1406851">
                  <a:extLst>
                    <a:ext uri="{9D8B030D-6E8A-4147-A177-3AD203B41FA5}">
                      <a16:colId xmlns:a16="http://schemas.microsoft.com/office/drawing/2014/main" val="1965673322"/>
                    </a:ext>
                  </a:extLst>
                </a:gridCol>
                <a:gridCol w="844110">
                  <a:extLst>
                    <a:ext uri="{9D8B030D-6E8A-4147-A177-3AD203B41FA5}">
                      <a16:colId xmlns:a16="http://schemas.microsoft.com/office/drawing/2014/main" val="2624451013"/>
                    </a:ext>
                  </a:extLst>
                </a:gridCol>
              </a:tblGrid>
              <a:tr h="499683">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区分</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医療費</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負担割合</a:t>
                      </a:r>
                      <a:endParaRPr kumimoji="1" lang="ja-JP" altLang="en-US" sz="1100" dirty="0">
                        <a:latin typeface="メイリオ" panose="020B0604030504040204" pitchFamily="50" charset="-128"/>
                        <a:ea typeface="メイリオ" panose="020B0604030504040204" pitchFamily="50" charset="-128"/>
                      </a:endParaRPr>
                    </a:p>
                  </a:txBody>
                  <a:tcPr anchor="ctr">
                    <a:lnL w="381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extLst>
                  <a:ext uri="{0D108BD9-81ED-4DB2-BD59-A6C34878D82A}">
                    <a16:rowId xmlns:a16="http://schemas.microsoft.com/office/drawing/2014/main" val="2549220751"/>
                  </a:ext>
                </a:extLst>
              </a:tr>
              <a:tr h="299479">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現役並み所得者</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３割</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extLst>
                  <a:ext uri="{0D108BD9-81ED-4DB2-BD59-A6C34878D82A}">
                    <a16:rowId xmlns:a16="http://schemas.microsoft.com/office/drawing/2014/main" val="1693872228"/>
                  </a:ext>
                </a:extLst>
              </a:tr>
              <a:tr h="2871208">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一般所得者等</a:t>
                      </a:r>
                      <a:r>
                        <a:rPr kumimoji="1" lang="en-US" altLang="ja-JP" sz="1200" baseline="30000" dirty="0" smtClean="0">
                          <a:latin typeface="メイリオ" panose="020B0604030504040204" pitchFamily="50" charset="-128"/>
                          <a:ea typeface="メイリオ" panose="020B0604030504040204" pitchFamily="50" charset="-128"/>
                        </a:rPr>
                        <a:t>※</a:t>
                      </a:r>
                      <a:endParaRPr kumimoji="1" lang="ja-JP" altLang="en-US" sz="1200" baseline="30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１割</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extLst>
                  <a:ext uri="{0D108BD9-81ED-4DB2-BD59-A6C34878D82A}">
                    <a16:rowId xmlns:a16="http://schemas.microsoft.com/office/drawing/2014/main" val="3057508117"/>
                  </a:ext>
                </a:extLst>
              </a:tr>
            </a:tbl>
          </a:graphicData>
        </a:graphic>
      </p:graphicFrame>
      <p:sp>
        <p:nvSpPr>
          <p:cNvPr id="11" name="テキスト ボックス 10"/>
          <p:cNvSpPr txBox="1"/>
          <p:nvPr/>
        </p:nvSpPr>
        <p:spPr>
          <a:xfrm>
            <a:off x="3562594" y="2886745"/>
            <a:ext cx="1703243" cy="276999"/>
          </a:xfrm>
          <a:prstGeom prst="rect">
            <a:avLst/>
          </a:prstGeom>
          <a:solidFill>
            <a:srgbClr val="103185"/>
          </a:solidFill>
        </p:spPr>
        <p:txBody>
          <a:bodyPr wrap="square" rtlCol="0">
            <a:spAutoFit/>
          </a:bodyPr>
          <a:lstStyle/>
          <a:p>
            <a:pPr algn="ctr">
              <a:spcBef>
                <a:spcPts val="600"/>
              </a:spcBef>
              <a:buClr>
                <a:schemeClr val="accent1"/>
              </a:buClr>
            </a:pPr>
            <a:r>
              <a:rPr lang="en-US" altLang="ja-JP" sz="1200" b="1" dirty="0" smtClean="0">
                <a:solidFill>
                  <a:schemeClr val="bg1"/>
                </a:solidFill>
                <a:latin typeface="メイリオ" panose="020B0604030504040204" pitchFamily="50" charset="-128"/>
                <a:ea typeface="メイリオ" panose="020B0604030504040204" pitchFamily="50" charset="-128"/>
              </a:rPr>
              <a:t>2022</a:t>
            </a:r>
            <a:r>
              <a:rPr kumimoji="1" lang="ja-JP" altLang="en-US" sz="1200" b="1" dirty="0" smtClean="0">
                <a:solidFill>
                  <a:schemeClr val="bg1"/>
                </a:solidFill>
                <a:latin typeface="メイリオ" panose="020B0604030504040204" pitchFamily="50" charset="-128"/>
                <a:ea typeface="メイリオ" panose="020B0604030504040204" pitchFamily="50" charset="-128"/>
              </a:rPr>
              <a:t>年</a:t>
            </a:r>
            <a:r>
              <a:rPr lang="en-US" altLang="ja-JP" sz="1200" b="1" dirty="0" smtClean="0">
                <a:solidFill>
                  <a:schemeClr val="bg1"/>
                </a:solidFill>
                <a:latin typeface="メイリオ" panose="020B0604030504040204" pitchFamily="50" charset="-128"/>
                <a:ea typeface="メイリオ" panose="020B0604030504040204" pitchFamily="50" charset="-128"/>
              </a:rPr>
              <a:t>10</a:t>
            </a:r>
            <a:r>
              <a:rPr kumimoji="1" lang="ja-JP" altLang="en-US" sz="1200" b="1" dirty="0" smtClean="0">
                <a:solidFill>
                  <a:schemeClr val="bg1"/>
                </a:solidFill>
                <a:latin typeface="メイリオ" panose="020B0604030504040204" pitchFamily="50" charset="-128"/>
                <a:ea typeface="メイリオ" panose="020B0604030504040204" pitchFamily="50" charset="-128"/>
              </a:rPr>
              <a:t>月</a:t>
            </a:r>
            <a:r>
              <a:rPr lang="en-US" altLang="ja-JP" sz="1200" b="1" dirty="0">
                <a:solidFill>
                  <a:schemeClr val="bg1"/>
                </a:solidFill>
                <a:latin typeface="メイリオ" panose="020B0604030504040204" pitchFamily="50" charset="-128"/>
                <a:ea typeface="メイリオ" panose="020B0604030504040204" pitchFamily="50" charset="-128"/>
              </a:rPr>
              <a:t>1</a:t>
            </a:r>
            <a:r>
              <a:rPr kumimoji="1" lang="ja-JP" altLang="en-US" sz="1200" b="1" dirty="0" smtClean="0">
                <a:solidFill>
                  <a:schemeClr val="bg1"/>
                </a:solidFill>
                <a:latin typeface="メイリオ" panose="020B0604030504040204" pitchFamily="50" charset="-128"/>
                <a:ea typeface="メイリオ" panose="020B0604030504040204" pitchFamily="50" charset="-128"/>
              </a:rPr>
              <a:t>日から</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10312820"/>
              </p:ext>
            </p:extLst>
          </p:nvPr>
        </p:nvGraphicFramePr>
        <p:xfrm>
          <a:off x="3236814" y="3245927"/>
          <a:ext cx="2259546" cy="3670018"/>
        </p:xfrm>
        <a:graphic>
          <a:graphicData uri="http://schemas.openxmlformats.org/drawingml/2006/table">
            <a:tbl>
              <a:tblPr firstRow="1" bandRow="1">
                <a:tableStyleId>{2D5ABB26-0587-4C30-8999-92F81FD0307C}</a:tableStyleId>
              </a:tblPr>
              <a:tblGrid>
                <a:gridCol w="1464471">
                  <a:extLst>
                    <a:ext uri="{9D8B030D-6E8A-4147-A177-3AD203B41FA5}">
                      <a16:colId xmlns:a16="http://schemas.microsoft.com/office/drawing/2014/main" val="1965673322"/>
                    </a:ext>
                  </a:extLst>
                </a:gridCol>
                <a:gridCol w="795075">
                  <a:extLst>
                    <a:ext uri="{9D8B030D-6E8A-4147-A177-3AD203B41FA5}">
                      <a16:colId xmlns:a16="http://schemas.microsoft.com/office/drawing/2014/main" val="2624451013"/>
                    </a:ext>
                  </a:extLst>
                </a:gridCol>
              </a:tblGrid>
              <a:tr h="492202">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区分</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医療費</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負担割合</a:t>
                      </a:r>
                      <a:endParaRPr kumimoji="1" lang="ja-JP" altLang="en-US" sz="1100" dirty="0">
                        <a:latin typeface="メイリオ" panose="020B0604030504040204" pitchFamily="50" charset="-128"/>
                        <a:ea typeface="メイリオ" panose="020B0604030504040204" pitchFamily="50" charset="-128"/>
                      </a:endParaRPr>
                    </a:p>
                  </a:txBody>
                  <a:tcPr anchor="ctr">
                    <a:lnL w="381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extLst>
                  <a:ext uri="{0D108BD9-81ED-4DB2-BD59-A6C34878D82A}">
                    <a16:rowId xmlns:a16="http://schemas.microsoft.com/office/drawing/2014/main" val="2549220751"/>
                  </a:ext>
                </a:extLst>
              </a:tr>
              <a:tr h="294995">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現役並み所得者</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３割</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extLst>
                  <a:ext uri="{0D108BD9-81ED-4DB2-BD59-A6C34878D82A}">
                    <a16:rowId xmlns:a16="http://schemas.microsoft.com/office/drawing/2014/main" val="1693872228"/>
                  </a:ext>
                </a:extLst>
              </a:tr>
              <a:tr h="565993">
                <a:tc>
                  <a:txBody>
                    <a:bodyPr/>
                    <a:lstStyle/>
                    <a:p>
                      <a:pPr algn="ctr">
                        <a:lnSpc>
                          <a:spcPct val="110000"/>
                        </a:lnSpc>
                      </a:pPr>
                      <a:r>
                        <a:rPr kumimoji="1" lang="ja-JP" altLang="en-US" sz="1400" b="1" dirty="0" smtClean="0">
                          <a:latin typeface="メイリオ" panose="020B0604030504040204" pitchFamily="50" charset="-128"/>
                          <a:ea typeface="メイリオ" panose="020B0604030504040204" pitchFamily="50" charset="-128"/>
                        </a:rPr>
                        <a:t>一定以上所得の</a:t>
                      </a:r>
                      <a:r>
                        <a:rPr kumimoji="1" lang="en-US" altLang="ja-JP" sz="1400" b="1" dirty="0" smtClean="0">
                          <a:latin typeface="メイリオ" panose="020B0604030504040204" pitchFamily="50" charset="-128"/>
                          <a:ea typeface="メイリオ" panose="020B0604030504040204" pitchFamily="50" charset="-128"/>
                        </a:rPr>
                        <a:t/>
                      </a:r>
                      <a:br>
                        <a:rPr kumimoji="1" lang="en-US" altLang="ja-JP" sz="1400" b="1" dirty="0" smtClean="0">
                          <a:latin typeface="メイリオ" panose="020B0604030504040204" pitchFamily="50" charset="-128"/>
                          <a:ea typeface="メイリオ" panose="020B0604030504040204" pitchFamily="50" charset="-128"/>
                        </a:rPr>
                      </a:br>
                      <a:r>
                        <a:rPr kumimoji="1" lang="ja-JP" altLang="en-US" sz="1400" b="1" dirty="0" smtClean="0">
                          <a:latin typeface="メイリオ" panose="020B0604030504040204" pitchFamily="50" charset="-128"/>
                          <a:ea typeface="メイリオ" panose="020B0604030504040204" pitchFamily="50" charset="-128"/>
                        </a:rPr>
                        <a:t>ある方</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DB4D6D"/>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EDFE1"/>
                    </a:solidFill>
                  </a:tcPr>
                </a:tc>
                <a:tc>
                  <a:txBody>
                    <a:bodyPr/>
                    <a:lstStyle/>
                    <a:p>
                      <a:pPr algn="ctr">
                        <a:lnSpc>
                          <a:spcPct val="110000"/>
                        </a:lnSpc>
                      </a:pPr>
                      <a:r>
                        <a:rPr kumimoji="1" lang="ja-JP" altLang="en-US" sz="1400" b="1" dirty="0" smtClean="0">
                          <a:latin typeface="メイリオ" panose="020B0604030504040204" pitchFamily="50" charset="-128"/>
                          <a:ea typeface="メイリオ" panose="020B0604030504040204" pitchFamily="50" charset="-128"/>
                        </a:rPr>
                        <a:t>２割</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rgbClr val="DB4D6D"/>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EDFE1"/>
                    </a:solidFill>
                  </a:tcPr>
                </a:tc>
                <a:extLst>
                  <a:ext uri="{0D108BD9-81ED-4DB2-BD59-A6C34878D82A}">
                    <a16:rowId xmlns:a16="http://schemas.microsoft.com/office/drawing/2014/main" val="3057508117"/>
                  </a:ext>
                </a:extLst>
              </a:tr>
              <a:tr h="2316828">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一般所得者等</a:t>
                      </a:r>
                      <a:r>
                        <a:rPr kumimoji="1" lang="en-US" altLang="ja-JP" sz="1200" baseline="30000" dirty="0" smtClean="0">
                          <a:latin typeface="メイリオ" panose="020B0604030504040204" pitchFamily="50" charset="-128"/>
                          <a:ea typeface="メイリオ" panose="020B0604030504040204" pitchFamily="50" charset="-128"/>
                        </a:rPr>
                        <a:t>※</a:t>
                      </a:r>
                      <a:endParaRPr kumimoji="1" lang="ja-JP" altLang="en-US" sz="1200" baseline="30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１割</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extLst>
                  <a:ext uri="{0D108BD9-81ED-4DB2-BD59-A6C34878D82A}">
                    <a16:rowId xmlns:a16="http://schemas.microsoft.com/office/drawing/2014/main" val="214753214"/>
                  </a:ext>
                </a:extLst>
              </a:tr>
            </a:tbl>
          </a:graphicData>
        </a:graphic>
      </p:graphicFrame>
      <p:sp>
        <p:nvSpPr>
          <p:cNvPr id="13" name="右矢印 12"/>
          <p:cNvSpPr/>
          <p:nvPr/>
        </p:nvSpPr>
        <p:spPr>
          <a:xfrm>
            <a:off x="2651425" y="4811864"/>
            <a:ext cx="540991" cy="1107802"/>
          </a:xfrm>
          <a:prstGeom prst="rightArrow">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633167" y="4074298"/>
            <a:ext cx="1188722" cy="498598"/>
          </a:xfrm>
          <a:prstGeom prst="rect">
            <a:avLst/>
          </a:prstGeom>
          <a:noFill/>
        </p:spPr>
        <p:txBody>
          <a:bodyPr wrap="square" rtlCol="0">
            <a:spAutoFit/>
          </a:bodyPr>
          <a:lstStyle/>
          <a:p>
            <a:pPr algn="ctr">
              <a:lnSpc>
                <a:spcPct val="110000"/>
              </a:lnSpc>
              <a:buClr>
                <a:schemeClr val="accent1"/>
              </a:buClr>
            </a:pPr>
            <a:r>
              <a:rPr kumimoji="1" lang="ja-JP" altLang="en-US" sz="1200" b="1" dirty="0" smtClean="0">
                <a:solidFill>
                  <a:srgbClr val="103185"/>
                </a:solidFill>
                <a:latin typeface="メイリオ" panose="020B0604030504040204" pitchFamily="50" charset="-128"/>
                <a:ea typeface="メイリオ" panose="020B0604030504040204" pitchFamily="50" charset="-128"/>
              </a:rPr>
              <a:t>被保険者全体</a:t>
            </a:r>
            <a:r>
              <a:rPr kumimoji="1" lang="en-US" altLang="ja-JP" sz="1200" b="1" dirty="0" smtClean="0">
                <a:solidFill>
                  <a:srgbClr val="103185"/>
                </a:solidFill>
                <a:latin typeface="メイリオ" panose="020B0604030504040204" pitchFamily="50" charset="-128"/>
                <a:ea typeface="メイリオ" panose="020B0604030504040204" pitchFamily="50" charset="-128"/>
              </a:rPr>
              <a:t/>
            </a:r>
            <a:br>
              <a:rPr kumimoji="1" lang="en-US" altLang="ja-JP" sz="1200" b="1" dirty="0" smtClean="0">
                <a:solidFill>
                  <a:srgbClr val="103185"/>
                </a:solidFill>
                <a:latin typeface="メイリオ" panose="020B0604030504040204" pitchFamily="50" charset="-128"/>
                <a:ea typeface="メイリオ" panose="020B0604030504040204" pitchFamily="50" charset="-128"/>
              </a:rPr>
            </a:br>
            <a:r>
              <a:rPr kumimoji="1" lang="ja-JP" altLang="en-US" sz="1200" b="1" dirty="0" smtClean="0">
                <a:solidFill>
                  <a:srgbClr val="103185"/>
                </a:solidFill>
                <a:latin typeface="メイリオ" panose="020B0604030504040204" pitchFamily="50" charset="-128"/>
                <a:ea typeface="メイリオ" panose="020B0604030504040204" pitchFamily="50" charset="-128"/>
              </a:rPr>
              <a:t>の約</a:t>
            </a:r>
            <a:r>
              <a:rPr kumimoji="1" lang="en-US" altLang="ja-JP" sz="1200" b="1" dirty="0" smtClean="0">
                <a:solidFill>
                  <a:srgbClr val="103185"/>
                </a:solidFill>
                <a:latin typeface="メイリオ" panose="020B0604030504040204" pitchFamily="50" charset="-128"/>
                <a:ea typeface="メイリオ" panose="020B0604030504040204" pitchFamily="50" charset="-128"/>
              </a:rPr>
              <a:t>20</a:t>
            </a:r>
            <a:r>
              <a:rPr kumimoji="1" lang="ja-JP" altLang="en-US" sz="1200" b="1" dirty="0" smtClean="0">
                <a:solidFill>
                  <a:srgbClr val="103185"/>
                </a:solidFill>
                <a:latin typeface="メイリオ" panose="020B0604030504040204" pitchFamily="50" charset="-128"/>
                <a:ea typeface="メイリオ" panose="020B0604030504040204" pitchFamily="50" charset="-128"/>
              </a:rPr>
              <a:t>％</a:t>
            </a:r>
            <a:endParaRPr kumimoji="1" lang="ja-JP" altLang="en-US" sz="1200" b="1" dirty="0">
              <a:solidFill>
                <a:srgbClr val="103185"/>
              </a:solidFill>
              <a:latin typeface="メイリオ" panose="020B0604030504040204" pitchFamily="50" charset="-128"/>
              <a:ea typeface="メイリオ" panose="020B0604030504040204" pitchFamily="50" charset="-128"/>
            </a:endParaRPr>
          </a:p>
        </p:txBody>
      </p:sp>
      <p:sp>
        <p:nvSpPr>
          <p:cNvPr id="15" name="右中かっこ 14"/>
          <p:cNvSpPr/>
          <p:nvPr/>
        </p:nvSpPr>
        <p:spPr>
          <a:xfrm>
            <a:off x="5493133" y="4056375"/>
            <a:ext cx="170929" cy="554621"/>
          </a:xfrm>
          <a:prstGeom prst="rightBrace">
            <a:avLst>
              <a:gd name="adj1" fmla="val 23078"/>
              <a:gd name="adj2" fmla="val 50000"/>
            </a:avLst>
          </a:prstGeom>
          <a:ln w="25400">
            <a:solidFill>
              <a:srgbClr val="10318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260294" y="6936654"/>
            <a:ext cx="4185761" cy="276999"/>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住民税非課税世帯の方は基本的に１割負担となります。</a:t>
            </a:r>
            <a:endParaRPr kumimoji="1" lang="ja-JP" altLang="en-US" sz="1200"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0" y="7271981"/>
            <a:ext cx="6858000" cy="360000"/>
          </a:xfrm>
          <a:prstGeom prst="rect">
            <a:avLst/>
          </a:prstGeom>
          <a:solidFill>
            <a:srgbClr val="66FFFF"/>
          </a:solidFill>
        </p:spPr>
        <p:txBody>
          <a:bodyPr wrap="square" bIns="36000" rtlCol="0">
            <a:noAutofit/>
          </a:bodyPr>
          <a:lstStyle/>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見直しの背景</a:t>
            </a:r>
            <a:endParaRPr kumimoji="1" lang="ja-JP" altLang="en-US" sz="1600"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89000" y="7721098"/>
            <a:ext cx="6480000" cy="2142125"/>
          </a:xfrm>
          <a:prstGeom prst="rect">
            <a:avLst/>
          </a:prstGeom>
          <a:noFill/>
        </p:spPr>
        <p:txBody>
          <a:bodyPr wrap="square" rtlCol="0">
            <a:spAutoFit/>
          </a:bodyPr>
          <a:lstStyle/>
          <a:p>
            <a:pPr marL="285750" indent="-285750">
              <a:lnSpc>
                <a:spcPct val="110000"/>
              </a:lnSpc>
              <a:spcBef>
                <a:spcPts val="600"/>
              </a:spcBef>
              <a:buFont typeface="Wingdings" panose="05000000000000000000" pitchFamily="2" charset="2"/>
              <a:buChar char="n"/>
            </a:pPr>
            <a:r>
              <a:rPr kumimoji="1" lang="en-US" altLang="ja-JP" sz="1600" dirty="0" smtClean="0">
                <a:latin typeface="メイリオ" panose="020B0604030504040204" pitchFamily="50" charset="-128"/>
                <a:ea typeface="メイリオ" panose="020B0604030504040204" pitchFamily="50" charset="-128"/>
              </a:rPr>
              <a:t>2022</a:t>
            </a:r>
            <a:r>
              <a:rPr kumimoji="1" lang="ja-JP" altLang="en-US" sz="1600" dirty="0" smtClean="0">
                <a:latin typeface="メイリオ" panose="020B0604030504040204" pitchFamily="50" charset="-128"/>
                <a:ea typeface="メイリオ" panose="020B0604030504040204" pitchFamily="50" charset="-128"/>
              </a:rPr>
              <a:t>年度以降、団塊の世代が</a:t>
            </a:r>
            <a:r>
              <a:rPr kumimoji="1" lang="en-US" altLang="ja-JP" sz="1600" dirty="0" smtClean="0">
                <a:latin typeface="メイリオ" panose="020B0604030504040204" pitchFamily="50" charset="-128"/>
                <a:ea typeface="メイリオ" panose="020B0604030504040204" pitchFamily="50" charset="-128"/>
              </a:rPr>
              <a:t>75</a:t>
            </a:r>
            <a:r>
              <a:rPr kumimoji="1" lang="ja-JP" altLang="en-US" sz="1600" dirty="0" smtClean="0">
                <a:latin typeface="メイリオ" panose="020B0604030504040204" pitchFamily="50" charset="-128"/>
                <a:ea typeface="メイリオ" panose="020B0604030504040204" pitchFamily="50" charset="-128"/>
              </a:rPr>
              <a:t>歳以上となり始め、医療費の</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ja-JP" altLang="en-US" sz="1600" dirty="0" smtClean="0">
                <a:latin typeface="メイリオ" panose="020B0604030504040204" pitchFamily="50" charset="-128"/>
                <a:ea typeface="メイリオ" panose="020B0604030504040204" pitchFamily="50" charset="-128"/>
              </a:rPr>
              <a:t>増大が見込まれています。</a:t>
            </a:r>
            <a:endParaRPr kumimoji="1" lang="en-US" altLang="ja-JP" sz="1600" dirty="0" smtClean="0">
              <a:latin typeface="メイリオ" panose="020B0604030504040204" pitchFamily="50" charset="-128"/>
              <a:ea typeface="メイリオ" panose="020B0604030504040204" pitchFamily="50" charset="-128"/>
            </a:endParaRPr>
          </a:p>
          <a:p>
            <a:pPr marL="285750" indent="-285750">
              <a:lnSpc>
                <a:spcPct val="110000"/>
              </a:lnSpc>
              <a:spcBef>
                <a:spcPts val="600"/>
              </a:spcBef>
              <a:buFont typeface="Wingdings" panose="05000000000000000000" pitchFamily="2" charset="2"/>
              <a:buChar char="n"/>
            </a:pPr>
            <a:r>
              <a:rPr kumimoji="1" lang="ja-JP" altLang="en-US" sz="1600" dirty="0" smtClean="0">
                <a:latin typeface="メイリオ" panose="020B0604030504040204" pitchFamily="50" charset="-128"/>
                <a:ea typeface="メイリオ" panose="020B0604030504040204" pitchFamily="50" charset="-128"/>
              </a:rPr>
              <a:t>後期高齢者の医療費のうち、窓口負担を除いて約４割は現役世代</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子や孫</a:t>
            </a:r>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の負担</a:t>
            </a:r>
            <a:r>
              <a:rPr lang="en-US" altLang="ja-JP" sz="1600" dirty="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支援金</a:t>
            </a:r>
            <a:r>
              <a:rPr lang="en-US" altLang="ja-JP" sz="1600" dirty="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となっており、今後も拡大していく</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ja-JP" altLang="en-US" sz="1600" dirty="0" smtClean="0">
                <a:latin typeface="メイリオ" panose="020B0604030504040204" pitchFamily="50" charset="-128"/>
                <a:ea typeface="メイリオ" panose="020B0604030504040204" pitchFamily="50" charset="-128"/>
              </a:rPr>
              <a:t>見通しとなっています。</a:t>
            </a:r>
            <a:endParaRPr kumimoji="1" lang="en-US" altLang="ja-JP" sz="1600" dirty="0" smtClean="0">
              <a:latin typeface="メイリオ" panose="020B0604030504040204" pitchFamily="50" charset="-128"/>
              <a:ea typeface="メイリオ" panose="020B0604030504040204" pitchFamily="50" charset="-128"/>
            </a:endParaRPr>
          </a:p>
          <a:p>
            <a:pPr marL="285750" indent="-285750">
              <a:lnSpc>
                <a:spcPct val="110000"/>
              </a:lnSpc>
              <a:spcBef>
                <a:spcPts val="600"/>
              </a:spcBef>
              <a:buFont typeface="Wingdings" panose="05000000000000000000" pitchFamily="2" charset="2"/>
              <a:buChar char="n"/>
            </a:pPr>
            <a:r>
              <a:rPr kumimoji="1" lang="ja-JP" altLang="en-US" sz="1600" dirty="0" smtClean="0">
                <a:latin typeface="メイリオ" panose="020B0604030504040204" pitchFamily="50" charset="-128"/>
                <a:ea typeface="メイリオ" panose="020B0604030504040204" pitchFamily="50" charset="-128"/>
              </a:rPr>
              <a:t>今回の窓口負担割合の見直しは、現役世代の負担を抑え、</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ja-JP" altLang="en-US" sz="1600" dirty="0" smtClean="0">
                <a:latin typeface="メイリオ" panose="020B0604030504040204" pitchFamily="50" charset="-128"/>
                <a:ea typeface="メイリオ" panose="020B0604030504040204" pitchFamily="50" charset="-128"/>
              </a:rPr>
              <a:t>国民皆保険を未来につないでいくためのものです。</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7099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6858000" cy="360000"/>
          </a:xfrm>
          <a:prstGeom prst="rect">
            <a:avLst/>
          </a:prstGeom>
          <a:solidFill>
            <a:srgbClr val="66FFFF"/>
          </a:solidFill>
        </p:spPr>
        <p:txBody>
          <a:bodyPr wrap="square" bIns="36000" rtlCol="0">
            <a:noAutofit/>
          </a:bodyPr>
          <a:lstStyle/>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窓口負担割合２割の対象となるかどうかは 主に以下の流れで判定します</a:t>
            </a:r>
            <a:endParaRPr kumimoji="1" lang="ja-JP" altLang="en-US" sz="1600" b="1"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188999" y="422126"/>
            <a:ext cx="6480000" cy="803297"/>
          </a:xfrm>
          <a:prstGeom prst="rect">
            <a:avLst/>
          </a:prstGeom>
          <a:noFill/>
          <a:ln>
            <a:noFill/>
          </a:ln>
        </p:spPr>
        <p:txBody>
          <a:bodyPr wrap="square" rtlCol="0">
            <a:spAutoFit/>
          </a:bodyPr>
          <a:lstStyle/>
          <a:p>
            <a:pPr marL="285750" indent="-285750">
              <a:lnSpc>
                <a:spcPct val="110000"/>
              </a:lnSpc>
              <a:spcBef>
                <a:spcPts val="300"/>
              </a:spcBef>
              <a:buClr>
                <a:schemeClr val="tx1"/>
              </a:buClr>
              <a:buFont typeface="Wingdings" panose="05000000000000000000" pitchFamily="2" charset="2"/>
              <a:buChar char="l"/>
            </a:pPr>
            <a:r>
              <a:rPr lang="ja-JP" altLang="en-US" sz="1400" b="1" dirty="0" smtClean="0">
                <a:latin typeface="メイリオ" panose="020B0604030504040204" pitchFamily="50" charset="-128"/>
                <a:ea typeface="メイリオ" panose="020B0604030504040204" pitchFamily="50" charset="-128"/>
              </a:rPr>
              <a:t>世帯の窓口負担割合が</a:t>
            </a:r>
            <a:r>
              <a:rPr lang="ja-JP" altLang="en-US" sz="1400" b="1" dirty="0">
                <a:latin typeface="メイリオ" panose="020B0604030504040204" pitchFamily="50" charset="-128"/>
                <a:ea typeface="メイリオ" panose="020B0604030504040204" pitchFamily="50" charset="-128"/>
              </a:rPr>
              <a:t>２割の対象となるかどうかは、</a:t>
            </a:r>
            <a:r>
              <a:rPr lang="en-US" altLang="ja-JP" sz="1400" b="1" dirty="0">
                <a:latin typeface="メイリオ" panose="020B0604030504040204" pitchFamily="50" charset="-128"/>
                <a:ea typeface="メイリオ" panose="020B0604030504040204" pitchFamily="50" charset="-128"/>
              </a:rPr>
              <a:t>75</a:t>
            </a:r>
            <a:r>
              <a:rPr lang="ja-JP" altLang="en-US" sz="1400" b="1" dirty="0">
                <a:latin typeface="メイリオ" panose="020B0604030504040204" pitchFamily="50" charset="-128"/>
                <a:ea typeface="メイリオ" panose="020B0604030504040204" pitchFamily="50" charset="-128"/>
              </a:rPr>
              <a:t>歳</a:t>
            </a:r>
            <a:r>
              <a:rPr lang="ja-JP" altLang="en-US" sz="1400" b="1" dirty="0" smtClean="0">
                <a:latin typeface="メイリオ" panose="020B0604030504040204" pitchFamily="50" charset="-128"/>
                <a:ea typeface="メイリオ" panose="020B0604030504040204" pitchFamily="50" charset="-128"/>
              </a:rPr>
              <a:t>以上の方</a:t>
            </a:r>
            <a:r>
              <a:rPr lang="en-US" altLang="ja-JP" sz="1400" b="1" baseline="30000" dirty="0" smtClean="0">
                <a:latin typeface="メイリオ" panose="020B0604030504040204" pitchFamily="50" charset="-128"/>
                <a:ea typeface="メイリオ" panose="020B0604030504040204" pitchFamily="50" charset="-128"/>
              </a:rPr>
              <a:t>※1</a:t>
            </a:r>
            <a:r>
              <a:rPr lang="ja-JP" altLang="en-US" sz="1400" b="1" dirty="0" smtClean="0">
                <a:latin typeface="メイリオ" panose="020B0604030504040204" pitchFamily="50" charset="-128"/>
                <a:ea typeface="メイリオ" panose="020B0604030504040204" pitchFamily="50" charset="-128"/>
              </a:rPr>
              <a:t>の課税所得</a:t>
            </a:r>
            <a:r>
              <a:rPr lang="en-US" altLang="ja-JP" sz="1400" b="1" baseline="30000" dirty="0" smtClean="0">
                <a:latin typeface="メイリオ" panose="020B0604030504040204" pitchFamily="50" charset="-128"/>
                <a:ea typeface="メイリオ" panose="020B0604030504040204" pitchFamily="50" charset="-128"/>
              </a:rPr>
              <a:t>※</a:t>
            </a:r>
            <a:r>
              <a:rPr lang="en-US" altLang="ja-JP" sz="1400" b="1" baseline="30000" dirty="0">
                <a:latin typeface="メイリオ" panose="020B0604030504040204" pitchFamily="50" charset="-128"/>
                <a:ea typeface="メイリオ" panose="020B0604030504040204" pitchFamily="50" charset="-128"/>
              </a:rPr>
              <a:t>2</a:t>
            </a:r>
            <a:r>
              <a:rPr lang="ja-JP" altLang="en-US" sz="1400" b="1" dirty="0" smtClean="0">
                <a:latin typeface="メイリオ" panose="020B0604030504040204" pitchFamily="50" charset="-128"/>
                <a:ea typeface="メイリオ" panose="020B0604030504040204" pitchFamily="50" charset="-128"/>
              </a:rPr>
              <a:t>や年金収入</a:t>
            </a:r>
            <a:r>
              <a:rPr lang="en-US" altLang="ja-JP" sz="1400" b="1" baseline="30000" dirty="0" smtClean="0">
                <a:latin typeface="メイリオ" panose="020B0604030504040204" pitchFamily="50" charset="-128"/>
                <a:ea typeface="メイリオ" panose="020B0604030504040204" pitchFamily="50" charset="-128"/>
              </a:rPr>
              <a:t>※3</a:t>
            </a:r>
            <a:r>
              <a:rPr lang="ja-JP" altLang="en-US" sz="1400" b="1" dirty="0" smtClean="0">
                <a:latin typeface="メイリオ" panose="020B0604030504040204" pitchFamily="50" charset="-128"/>
                <a:ea typeface="メイリオ" panose="020B0604030504040204" pitchFamily="50" charset="-128"/>
              </a:rPr>
              <a:t>をもとに、世帯単位で判定</a:t>
            </a:r>
            <a:r>
              <a:rPr lang="ja-JP" altLang="en-US" sz="1400" b="1" dirty="0">
                <a:latin typeface="メイリオ" panose="020B0604030504040204" pitchFamily="50" charset="-128"/>
                <a:ea typeface="メイリオ" panose="020B0604030504040204" pitchFamily="50" charset="-128"/>
              </a:rPr>
              <a:t>します</a:t>
            </a:r>
            <a:r>
              <a:rPr kumimoji="1" lang="ja-JP" altLang="en-US" sz="1400" b="1" dirty="0" smtClean="0">
                <a:latin typeface="メイリオ" panose="020B0604030504040204" pitchFamily="50" charset="-128"/>
                <a:ea typeface="メイリオ" panose="020B0604030504040204" pitchFamily="50" charset="-128"/>
              </a:rPr>
              <a:t>。</a:t>
            </a:r>
            <a:r>
              <a:rPr lang="en-US" altLang="ja-JP" sz="1400" b="1" dirty="0">
                <a:solidFill>
                  <a:srgbClr val="103185"/>
                </a:solidFill>
                <a:latin typeface="メイリオ" panose="020B0604030504040204" pitchFamily="50" charset="-128"/>
                <a:ea typeface="メイリオ" panose="020B0604030504040204" pitchFamily="50" charset="-128"/>
              </a:rPr>
              <a:t/>
            </a:r>
            <a:br>
              <a:rPr lang="en-US" altLang="ja-JP" sz="1400" b="1" dirty="0">
                <a:solidFill>
                  <a:srgbClr val="103185"/>
                </a:solidFill>
                <a:latin typeface="メイリオ" panose="020B0604030504040204" pitchFamily="50" charset="-128"/>
                <a:ea typeface="メイリオ" panose="020B0604030504040204" pitchFamily="50" charset="-128"/>
              </a:rPr>
            </a:br>
            <a:r>
              <a:rPr lang="en-US" altLang="ja-JP" sz="1400" b="1" dirty="0" smtClean="0">
                <a:solidFill>
                  <a:srgbClr val="DB4D6D"/>
                </a:solidFill>
                <a:latin typeface="メイリオ" panose="020B0604030504040204" pitchFamily="50" charset="-128"/>
                <a:ea typeface="メイリオ" panose="020B0604030504040204" pitchFamily="50" charset="-128"/>
              </a:rPr>
              <a:t>(</a:t>
            </a:r>
            <a:r>
              <a:rPr lang="ja-JP" altLang="en-US" sz="1400" b="1" dirty="0" smtClean="0">
                <a:solidFill>
                  <a:srgbClr val="DB4D6D"/>
                </a:solidFill>
                <a:latin typeface="メイリオ" panose="020B0604030504040204" pitchFamily="50" charset="-128"/>
                <a:ea typeface="メイリオ" panose="020B0604030504040204" pitchFamily="50" charset="-128"/>
              </a:rPr>
              <a:t>令和３年中の所得をもとに、令和４年７月頃から判定が可能になります）</a:t>
            </a:r>
            <a:endParaRPr kumimoji="1" lang="en-US" altLang="ja-JP" sz="1400" b="1" dirty="0" smtClean="0">
              <a:solidFill>
                <a:srgbClr val="DB4D6D"/>
              </a:solidFill>
              <a:latin typeface="メイリオ" panose="020B0604030504040204" pitchFamily="50" charset="-128"/>
              <a:ea typeface="メイリオ" panose="020B0604030504040204" pitchFamily="50" charset="-128"/>
            </a:endParaRPr>
          </a:p>
        </p:txBody>
      </p:sp>
      <p:cxnSp>
        <p:nvCxnSpPr>
          <p:cNvPr id="4" name="直線矢印コネクタ 3"/>
          <p:cNvCxnSpPr/>
          <p:nvPr/>
        </p:nvCxnSpPr>
        <p:spPr>
          <a:xfrm flipH="1">
            <a:off x="606295" y="1517733"/>
            <a:ext cx="26136" cy="5044631"/>
          </a:xfrm>
          <a:prstGeom prst="straightConnector1">
            <a:avLst/>
          </a:prstGeom>
          <a:ln w="38100">
            <a:solidFill>
              <a:schemeClr val="accent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3230257" y="1517733"/>
            <a:ext cx="0" cy="735212"/>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1710294" y="2505925"/>
            <a:ext cx="0" cy="4056439"/>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4500258" y="2654849"/>
            <a:ext cx="0" cy="864323"/>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3172692" y="3683541"/>
            <a:ext cx="0" cy="1152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5795392" y="3709667"/>
            <a:ext cx="0" cy="1152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2814293" y="5609864"/>
            <a:ext cx="0" cy="9525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3918292" y="5609864"/>
            <a:ext cx="0" cy="9525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5022291" y="5647964"/>
            <a:ext cx="0" cy="9144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6126292" y="5647964"/>
            <a:ext cx="0" cy="9144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541381" y="3013225"/>
            <a:ext cx="543739"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いる</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745387" y="3052981"/>
            <a:ext cx="723275" cy="329321"/>
          </a:xfrm>
          <a:prstGeom prst="rect">
            <a:avLst/>
          </a:prstGeom>
          <a:noFill/>
        </p:spPr>
        <p:txBody>
          <a:bodyPr wrap="none" rtlCol="0">
            <a:spAutoFit/>
          </a:bodyPr>
          <a:lstStyle/>
          <a:p>
            <a:pPr>
              <a:lnSpc>
                <a:spcPct val="110000"/>
              </a:lnSpc>
            </a:pPr>
            <a:r>
              <a:rPr kumimoji="1" lang="ja-JP" altLang="en-US" sz="1400" b="1" dirty="0" smtClean="0">
                <a:solidFill>
                  <a:srgbClr val="4BA7A3"/>
                </a:solidFill>
                <a:latin typeface="メイリオ" panose="020B0604030504040204" pitchFamily="50" charset="-128"/>
                <a:ea typeface="メイリオ" panose="020B0604030504040204" pitchFamily="50" charset="-128"/>
              </a:rPr>
              <a:t>いない</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3204884" y="4297683"/>
            <a:ext cx="902811"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１人だけ</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4886027" y="4284620"/>
            <a:ext cx="902811" cy="329321"/>
          </a:xfrm>
          <a:prstGeom prst="rect">
            <a:avLst/>
          </a:prstGeom>
          <a:noFill/>
        </p:spPr>
        <p:txBody>
          <a:bodyPr wrap="none" rtlCol="0">
            <a:spAutoFit/>
          </a:bodyPr>
          <a:lstStyle/>
          <a:p>
            <a:pPr>
              <a:lnSpc>
                <a:spcPct val="110000"/>
              </a:lnSpc>
            </a:pPr>
            <a:r>
              <a:rPr lang="ja-JP" altLang="en-US" sz="1400" b="1" dirty="0" smtClean="0">
                <a:solidFill>
                  <a:srgbClr val="103185"/>
                </a:solidFill>
                <a:latin typeface="メイリオ" panose="020B0604030504040204" pitchFamily="50" charset="-128"/>
                <a:ea typeface="メイリオ" panose="020B0604030504040204" pitchFamily="50" charset="-128"/>
              </a:rPr>
              <a:t>２</a:t>
            </a:r>
            <a:r>
              <a:rPr kumimoji="1" lang="ja-JP" altLang="en-US" sz="1400" b="1" dirty="0" smtClean="0">
                <a:solidFill>
                  <a:srgbClr val="103185"/>
                </a:solidFill>
                <a:latin typeface="メイリオ" panose="020B0604030504040204" pitchFamily="50" charset="-128"/>
                <a:ea typeface="メイリオ" panose="020B0604030504040204" pitchFamily="50" charset="-128"/>
              </a:rPr>
              <a:t>人以上</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900728" y="5860275"/>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20</a:t>
            </a:r>
            <a:r>
              <a:rPr kumimoji="1" lang="en-US" altLang="ja-JP" sz="1400" b="1" dirty="0" smtClean="0">
                <a:solidFill>
                  <a:srgbClr val="4BA7A3"/>
                </a:solidFill>
                <a:latin typeface="メイリオ" panose="020B0604030504040204" pitchFamily="50" charset="-128"/>
                <a:ea typeface="メイリオ" panose="020B0604030504040204" pitchFamily="50" charset="-128"/>
              </a:rPr>
              <a:t>0</a:t>
            </a:r>
            <a:r>
              <a:rPr kumimoji="1" lang="ja-JP" altLang="en-US" sz="1400" b="1" dirty="0" smtClean="0">
                <a:solidFill>
                  <a:srgbClr val="4BA7A3"/>
                </a:solidFill>
                <a:latin typeface="メイリオ" panose="020B0604030504040204" pitchFamily="50" charset="-128"/>
                <a:ea typeface="メイリオ" panose="020B0604030504040204" pitchFamily="50" charset="-128"/>
              </a:rPr>
              <a:t>万円</a:t>
            </a:r>
            <a:r>
              <a:rPr kumimoji="1" lang="en-US" altLang="ja-JP" sz="1400" b="1" dirty="0" smtClean="0">
                <a:solidFill>
                  <a:srgbClr val="4BA7A3"/>
                </a:solidFill>
                <a:latin typeface="メイリオ" panose="020B0604030504040204" pitchFamily="50" charset="-128"/>
                <a:ea typeface="メイリオ" panose="020B0604030504040204" pitchFamily="50" charset="-128"/>
              </a:rPr>
              <a:t/>
            </a:r>
            <a:br>
              <a:rPr kumimoji="1" lang="en-US" altLang="ja-JP" sz="1400" b="1" dirty="0" smtClean="0">
                <a:solidFill>
                  <a:srgbClr val="4BA7A3"/>
                </a:solidFill>
                <a:latin typeface="メイリオ" panose="020B0604030504040204" pitchFamily="50" charset="-128"/>
                <a:ea typeface="メイリオ" panose="020B0604030504040204" pitchFamily="50" charset="-128"/>
              </a:rPr>
            </a:br>
            <a:r>
              <a:rPr kumimoji="1" lang="ja-JP" altLang="en-US" sz="1400" b="1" dirty="0" smtClean="0">
                <a:solidFill>
                  <a:srgbClr val="4BA7A3"/>
                </a:solidFill>
                <a:latin typeface="メイリオ" panose="020B0604030504040204" pitchFamily="50" charset="-128"/>
                <a:ea typeface="メイリオ" panose="020B0604030504040204" pitchFamily="50" charset="-128"/>
              </a:rPr>
              <a:t>未満</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3021450" y="5886401"/>
            <a:ext cx="909223" cy="566309"/>
          </a:xfrm>
          <a:prstGeom prst="rect">
            <a:avLst/>
          </a:prstGeom>
          <a:noFill/>
        </p:spPr>
        <p:txBody>
          <a:bodyPr wrap="none" rtlCol="0">
            <a:spAutoFit/>
          </a:bodyPr>
          <a:lstStyle/>
          <a:p>
            <a:pPr algn="ctr">
              <a:lnSpc>
                <a:spcPct val="110000"/>
              </a:lnSpc>
            </a:pPr>
            <a:r>
              <a:rPr lang="en-US" altLang="ja-JP" sz="1400" b="1" dirty="0" smtClean="0">
                <a:solidFill>
                  <a:srgbClr val="DB4D6D"/>
                </a:solidFill>
                <a:latin typeface="メイリオ" panose="020B0604030504040204" pitchFamily="50" charset="-128"/>
                <a:ea typeface="メイリオ" panose="020B0604030504040204" pitchFamily="50" charset="-128"/>
              </a:rPr>
              <a:t>200</a:t>
            </a:r>
            <a:r>
              <a:rPr kumimoji="1" lang="ja-JP" altLang="en-US" sz="1400" b="1" dirty="0" smtClean="0">
                <a:solidFill>
                  <a:srgbClr val="DB4D6D"/>
                </a:solidFill>
                <a:latin typeface="メイリオ" panose="020B0604030504040204" pitchFamily="50" charset="-128"/>
                <a:ea typeface="メイリオ" panose="020B0604030504040204" pitchFamily="50" charset="-128"/>
              </a:rPr>
              <a:t>万円</a:t>
            </a:r>
            <a:r>
              <a:rPr kumimoji="1" lang="en-US" altLang="ja-JP" sz="1400" b="1" dirty="0" smtClean="0">
                <a:solidFill>
                  <a:srgbClr val="DB4D6D"/>
                </a:solidFill>
                <a:latin typeface="メイリオ" panose="020B0604030504040204" pitchFamily="50" charset="-128"/>
                <a:ea typeface="メイリオ" panose="020B0604030504040204" pitchFamily="50" charset="-128"/>
              </a:rPr>
              <a:t/>
            </a:r>
            <a:br>
              <a:rPr kumimoji="1" lang="en-US" altLang="ja-JP" sz="1400" b="1" dirty="0" smtClean="0">
                <a:solidFill>
                  <a:srgbClr val="DB4D6D"/>
                </a:solidFill>
                <a:latin typeface="メイリオ" panose="020B0604030504040204" pitchFamily="50" charset="-128"/>
                <a:ea typeface="メイリオ" panose="020B0604030504040204" pitchFamily="50" charset="-128"/>
              </a:rPr>
            </a:br>
            <a:r>
              <a:rPr kumimoji="1" lang="ja-JP" altLang="en-US" sz="1400" b="1" dirty="0" smtClean="0">
                <a:solidFill>
                  <a:srgbClr val="DB4D6D"/>
                </a:solidFill>
                <a:latin typeface="メイリオ" panose="020B0604030504040204" pitchFamily="50" charset="-128"/>
                <a:ea typeface="メイリオ" panose="020B0604030504040204" pitchFamily="50" charset="-128"/>
              </a:rPr>
              <a:t>以上</a:t>
            </a:r>
            <a:endParaRPr kumimoji="1" lang="ja-JP" altLang="en-US" sz="1400" b="1" dirty="0">
              <a:solidFill>
                <a:srgbClr val="DB4D6D"/>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4120220" y="5886401"/>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32</a:t>
            </a:r>
            <a:r>
              <a:rPr lang="en-US" altLang="ja-JP" sz="1400" b="1" dirty="0" smtClean="0">
                <a:solidFill>
                  <a:srgbClr val="4BA7A3"/>
                </a:solidFill>
                <a:latin typeface="メイリオ" panose="020B0604030504040204" pitchFamily="50" charset="-128"/>
                <a:ea typeface="メイリオ" panose="020B0604030504040204" pitchFamily="50" charset="-128"/>
              </a:rPr>
              <a:t>0</a:t>
            </a:r>
            <a:r>
              <a:rPr kumimoji="1" lang="ja-JP" altLang="en-US" sz="1400" b="1" dirty="0" smtClean="0">
                <a:solidFill>
                  <a:srgbClr val="4BA7A3"/>
                </a:solidFill>
                <a:latin typeface="メイリオ" panose="020B0604030504040204" pitchFamily="50" charset="-128"/>
                <a:ea typeface="メイリオ" panose="020B0604030504040204" pitchFamily="50" charset="-128"/>
              </a:rPr>
              <a:t>万円</a:t>
            </a:r>
            <a:r>
              <a:rPr kumimoji="1" lang="en-US" altLang="ja-JP" sz="1400" b="1" dirty="0" smtClean="0">
                <a:solidFill>
                  <a:srgbClr val="4BA7A3"/>
                </a:solidFill>
                <a:latin typeface="メイリオ" panose="020B0604030504040204" pitchFamily="50" charset="-128"/>
                <a:ea typeface="メイリオ" panose="020B0604030504040204" pitchFamily="50" charset="-128"/>
              </a:rPr>
              <a:t/>
            </a:r>
            <a:br>
              <a:rPr kumimoji="1" lang="en-US" altLang="ja-JP" sz="1400" b="1" dirty="0" smtClean="0">
                <a:solidFill>
                  <a:srgbClr val="4BA7A3"/>
                </a:solidFill>
                <a:latin typeface="メイリオ" panose="020B0604030504040204" pitchFamily="50" charset="-128"/>
                <a:ea typeface="メイリオ" panose="020B0604030504040204" pitchFamily="50" charset="-128"/>
              </a:rPr>
            </a:br>
            <a:r>
              <a:rPr kumimoji="1" lang="ja-JP" altLang="en-US" sz="1400" b="1" dirty="0" smtClean="0">
                <a:solidFill>
                  <a:srgbClr val="4BA7A3"/>
                </a:solidFill>
                <a:latin typeface="メイリオ" panose="020B0604030504040204" pitchFamily="50" charset="-128"/>
                <a:ea typeface="メイリオ" panose="020B0604030504040204" pitchFamily="50" charset="-128"/>
              </a:rPr>
              <a:t>未満</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5233192" y="5912527"/>
            <a:ext cx="909223" cy="566309"/>
          </a:xfrm>
          <a:prstGeom prst="rect">
            <a:avLst/>
          </a:prstGeom>
          <a:noFill/>
        </p:spPr>
        <p:txBody>
          <a:bodyPr wrap="none" rtlCol="0">
            <a:spAutoFit/>
          </a:bodyPr>
          <a:lstStyle/>
          <a:p>
            <a:pPr algn="ctr">
              <a:lnSpc>
                <a:spcPct val="110000"/>
              </a:lnSpc>
            </a:pPr>
            <a:r>
              <a:rPr kumimoji="1" lang="en-US" altLang="ja-JP" sz="1400" b="1" dirty="0" smtClean="0">
                <a:solidFill>
                  <a:srgbClr val="DB4D6D"/>
                </a:solidFill>
                <a:latin typeface="メイリオ" panose="020B0604030504040204" pitchFamily="50" charset="-128"/>
                <a:ea typeface="メイリオ" panose="020B0604030504040204" pitchFamily="50" charset="-128"/>
              </a:rPr>
              <a:t>320</a:t>
            </a:r>
            <a:r>
              <a:rPr kumimoji="1" lang="ja-JP" altLang="en-US" sz="1400" b="1" dirty="0" smtClean="0">
                <a:solidFill>
                  <a:srgbClr val="DB4D6D"/>
                </a:solidFill>
                <a:latin typeface="メイリオ" panose="020B0604030504040204" pitchFamily="50" charset="-128"/>
                <a:ea typeface="メイリオ" panose="020B0604030504040204" pitchFamily="50" charset="-128"/>
              </a:rPr>
              <a:t>万円</a:t>
            </a:r>
            <a:r>
              <a:rPr kumimoji="1" lang="en-US" altLang="ja-JP" sz="1400" b="1" dirty="0" smtClean="0">
                <a:solidFill>
                  <a:srgbClr val="DB4D6D"/>
                </a:solidFill>
                <a:latin typeface="メイリオ" panose="020B0604030504040204" pitchFamily="50" charset="-128"/>
                <a:ea typeface="メイリオ" panose="020B0604030504040204" pitchFamily="50" charset="-128"/>
              </a:rPr>
              <a:t/>
            </a:r>
            <a:br>
              <a:rPr kumimoji="1" lang="en-US" altLang="ja-JP" sz="1400" b="1" dirty="0" smtClean="0">
                <a:solidFill>
                  <a:srgbClr val="DB4D6D"/>
                </a:solidFill>
                <a:latin typeface="メイリオ" panose="020B0604030504040204" pitchFamily="50" charset="-128"/>
                <a:ea typeface="メイリオ" panose="020B0604030504040204" pitchFamily="50" charset="-128"/>
              </a:rPr>
            </a:br>
            <a:r>
              <a:rPr kumimoji="1" lang="ja-JP" altLang="en-US" sz="1400" b="1" dirty="0" smtClean="0">
                <a:solidFill>
                  <a:srgbClr val="DB4D6D"/>
                </a:solidFill>
                <a:latin typeface="メイリオ" panose="020B0604030504040204" pitchFamily="50" charset="-128"/>
                <a:ea typeface="メイリオ" panose="020B0604030504040204" pitchFamily="50" charset="-128"/>
              </a:rPr>
              <a:t>以上</a:t>
            </a:r>
            <a:endParaRPr kumimoji="1" lang="ja-JP" altLang="en-US" sz="1400" b="1" dirty="0">
              <a:solidFill>
                <a:srgbClr val="DB4D6D"/>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1310244" y="6610181"/>
            <a:ext cx="800100" cy="720000"/>
          </a:xfrm>
          <a:prstGeom prst="rect">
            <a:avLst/>
          </a:prstGeom>
          <a:solidFill>
            <a:srgbClr val="C9E7E7"/>
          </a:solidFill>
          <a:ln w="38100">
            <a:solidFill>
              <a:srgbClr val="4BA7A3"/>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2414243" y="6610181"/>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518242" y="6610181"/>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割</a:t>
            </a:r>
            <a:endParaRPr kumimoji="1" lang="ja-JP" altLang="en-US" sz="1600" b="1"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4622241" y="6610181"/>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900" b="1" dirty="0" smtClean="0">
                <a:latin typeface="メイリオ" panose="020B0604030504040204" pitchFamily="50" charset="-128"/>
                <a:ea typeface="メイリオ" panose="020B0604030504040204" pitchFamily="50" charset="-128"/>
              </a:rPr>
              <a:t>世帯全員が</a:t>
            </a:r>
            <a:endParaRPr kumimoji="1" lang="en-US" altLang="ja-JP" sz="1600" b="1" dirty="0" smtClean="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5726242" y="6610181"/>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kumimoji="1" lang="ja-JP" altLang="en-US" sz="900" b="1" dirty="0" smtClean="0">
                <a:latin typeface="メイリオ" panose="020B0604030504040204" pitchFamily="50" charset="-128"/>
                <a:ea typeface="メイリオ" panose="020B0604030504040204" pitchFamily="50" charset="-128"/>
              </a:rPr>
              <a:t>世帯全員が</a:t>
            </a:r>
            <a:endParaRPr kumimoji="1" lang="en-US" altLang="ja-JP" sz="900" b="1" dirty="0" smtClean="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smtClean="0">
                <a:latin typeface="メイリオ" panose="020B0604030504040204" pitchFamily="50" charset="-128"/>
                <a:ea typeface="メイリオ" panose="020B0604030504040204" pitchFamily="50" charset="-128"/>
              </a:rPr>
              <a:t>２割</a:t>
            </a:r>
            <a:endParaRPr kumimoji="1" lang="ja-JP" altLang="en-US" sz="1600" b="1" dirty="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206245" y="6610181"/>
            <a:ext cx="800100" cy="720000"/>
          </a:xfrm>
          <a:prstGeom prst="rect">
            <a:avLst/>
          </a:prstGeom>
          <a:solidFill>
            <a:schemeClr val="accent2">
              <a:lumMod val="20000"/>
              <a:lumOff val="80000"/>
            </a:schemeClr>
          </a:solidFill>
          <a:ln w="38100">
            <a:solidFill>
              <a:schemeClr val="accent2"/>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３割</a:t>
            </a:r>
            <a:endParaRPr kumimoji="1" lang="ja-JP" altLang="en-US" sz="16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3384843" y="1835180"/>
            <a:ext cx="1082348"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該当しない</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671620" y="1839005"/>
            <a:ext cx="902811" cy="329321"/>
          </a:xfrm>
          <a:prstGeom prst="rect">
            <a:avLst/>
          </a:prstGeom>
          <a:noFill/>
        </p:spPr>
        <p:txBody>
          <a:bodyPr wrap="none" rtlCol="0">
            <a:spAutoFit/>
          </a:bodyPr>
          <a:lstStyle/>
          <a:p>
            <a:pPr>
              <a:lnSpc>
                <a:spcPct val="110000"/>
              </a:lnSpc>
            </a:pPr>
            <a:r>
              <a:rPr kumimoji="1" lang="ja-JP" altLang="en-US" sz="1400" b="1" dirty="0" smtClean="0">
                <a:solidFill>
                  <a:schemeClr val="accent2"/>
                </a:solidFill>
                <a:latin typeface="メイリオ" panose="020B0604030504040204" pitchFamily="50" charset="-128"/>
                <a:ea typeface="メイリオ" panose="020B0604030504040204" pitchFamily="50" charset="-128"/>
              </a:rPr>
              <a:t>該当する</a:t>
            </a:r>
            <a:endParaRPr kumimoji="1" lang="ja-JP" altLang="en-US" sz="1400" b="1" dirty="0">
              <a:solidFill>
                <a:schemeClr val="accent2"/>
              </a:solidFill>
              <a:latin typeface="メイリオ" panose="020B0604030504040204" pitchFamily="50" charset="-128"/>
              <a:ea typeface="メイリオ" panose="020B0604030504040204" pitchFamily="50" charset="-128"/>
            </a:endParaRPr>
          </a:p>
        </p:txBody>
      </p:sp>
      <p:sp>
        <p:nvSpPr>
          <p:cNvPr id="30" name="角丸四角形 29"/>
          <p:cNvSpPr/>
          <p:nvPr/>
        </p:nvSpPr>
        <p:spPr>
          <a:xfrm>
            <a:off x="294636" y="1308718"/>
            <a:ext cx="6125924" cy="432000"/>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現役並み所得者</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※4</a:t>
            </a:r>
            <a:r>
              <a:rPr kumimoji="1" lang="ja-JP" altLang="en-US" sz="1400" b="1" dirty="0" smtClean="0">
                <a:solidFill>
                  <a:schemeClr val="tx1"/>
                </a:solidFill>
                <a:latin typeface="メイリオ" panose="020B0604030504040204" pitchFamily="50" charset="-128"/>
                <a:ea typeface="メイリオ" panose="020B0604030504040204" pitchFamily="50" charset="-128"/>
              </a:rPr>
              <a:t>に該当するか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31" name="角丸四角形 30"/>
          <p:cNvSpPr/>
          <p:nvPr/>
        </p:nvSpPr>
        <p:spPr>
          <a:xfrm>
            <a:off x="1356208" y="2251597"/>
            <a:ext cx="3511004" cy="72475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世帯内</a:t>
            </a:r>
            <a:r>
              <a:rPr kumimoji="1" lang="en-US" altLang="ja-JP" sz="1400" b="1" dirty="0" smtClean="0">
                <a:solidFill>
                  <a:schemeClr val="tx1"/>
                </a:solidFill>
                <a:latin typeface="メイリオ" panose="020B0604030504040204" pitchFamily="50" charset="-128"/>
                <a:ea typeface="メイリオ" panose="020B0604030504040204" pitchFamily="50" charset="-128"/>
              </a:rPr>
              <a:t>75</a:t>
            </a:r>
            <a:r>
              <a:rPr kumimoji="1" lang="ja-JP" altLang="en-US" sz="1400" b="1" dirty="0" smtClean="0">
                <a:solidFill>
                  <a:schemeClr val="tx1"/>
                </a:solidFill>
                <a:latin typeface="メイリオ" panose="020B0604030504040204" pitchFamily="50" charset="-128"/>
                <a:ea typeface="メイリオ" panose="020B0604030504040204" pitchFamily="50" charset="-128"/>
              </a:rPr>
              <a:t>歳以上の方</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※1</a:t>
            </a:r>
            <a:r>
              <a:rPr kumimoji="1" lang="ja-JP" altLang="en-US" sz="1400" b="1" dirty="0" smtClean="0">
                <a:solidFill>
                  <a:schemeClr val="tx1"/>
                </a:solidFill>
                <a:latin typeface="メイリオ" panose="020B0604030504040204" pitchFamily="50" charset="-128"/>
                <a:ea typeface="メイリオ" panose="020B0604030504040204" pitchFamily="50" charset="-128"/>
              </a:rPr>
              <a:t>のうち</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課税所得</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※2</a:t>
            </a:r>
            <a:r>
              <a:rPr kumimoji="1" lang="ja-JP" altLang="en-US" sz="1400" b="1" dirty="0" smtClean="0">
                <a:solidFill>
                  <a:schemeClr val="tx1"/>
                </a:solidFill>
                <a:latin typeface="メイリオ" panose="020B0604030504040204" pitchFamily="50" charset="-128"/>
                <a:ea typeface="メイリオ" panose="020B0604030504040204" pitchFamily="50" charset="-128"/>
              </a:rPr>
              <a:t>が</a:t>
            </a:r>
            <a:r>
              <a:rPr kumimoji="1" lang="en-US" altLang="ja-JP" sz="1400" b="1" dirty="0" smtClean="0">
                <a:solidFill>
                  <a:schemeClr val="tx1"/>
                </a:solidFill>
                <a:latin typeface="メイリオ" panose="020B0604030504040204" pitchFamily="50" charset="-128"/>
                <a:ea typeface="メイリオ" panose="020B0604030504040204" pitchFamily="50" charset="-128"/>
              </a:rPr>
              <a:t>28</a:t>
            </a:r>
            <a:r>
              <a:rPr kumimoji="1" lang="ja-JP" altLang="en-US" sz="1400" b="1" dirty="0" smtClean="0">
                <a:solidFill>
                  <a:schemeClr val="tx1"/>
                </a:solidFill>
                <a:latin typeface="メイリオ" panose="020B0604030504040204" pitchFamily="50" charset="-128"/>
                <a:ea typeface="メイリオ" panose="020B0604030504040204" pitchFamily="50" charset="-128"/>
              </a:rPr>
              <a:t>万円以上の方がいるか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32" name="角丸四角形 31"/>
          <p:cNvSpPr/>
          <p:nvPr/>
        </p:nvSpPr>
        <p:spPr>
          <a:xfrm>
            <a:off x="2708667" y="3520332"/>
            <a:ext cx="3511004" cy="72475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世帯に</a:t>
            </a:r>
            <a:r>
              <a:rPr kumimoji="1" lang="en-US" altLang="ja-JP" sz="1400" b="1" dirty="0" smtClean="0">
                <a:solidFill>
                  <a:schemeClr val="tx1"/>
                </a:solidFill>
                <a:latin typeface="メイリオ" panose="020B0604030504040204" pitchFamily="50" charset="-128"/>
                <a:ea typeface="メイリオ" panose="020B0604030504040204" pitchFamily="50" charset="-128"/>
              </a:rPr>
              <a:t>75</a:t>
            </a:r>
            <a:r>
              <a:rPr kumimoji="1" lang="ja-JP" altLang="en-US" sz="1400" b="1" dirty="0" smtClean="0">
                <a:solidFill>
                  <a:schemeClr val="tx1"/>
                </a:solidFill>
                <a:latin typeface="メイリオ" panose="020B0604030504040204" pitchFamily="50" charset="-128"/>
                <a:ea typeface="メイリオ" panose="020B0604030504040204" pitchFamily="50" charset="-128"/>
              </a:rPr>
              <a:t>歳以上の方</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※1</a:t>
            </a:r>
            <a:r>
              <a:rPr kumimoji="1" lang="ja-JP" altLang="en-US" sz="1400" b="1" dirty="0" smtClean="0">
                <a:solidFill>
                  <a:schemeClr val="tx1"/>
                </a:solidFill>
                <a:latin typeface="メイリオ" panose="020B0604030504040204" pitchFamily="50" charset="-128"/>
                <a:ea typeface="メイリオ" panose="020B0604030504040204" pitchFamily="50" charset="-128"/>
              </a:rPr>
              <a:t>が</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２人以上いるか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33" name="角丸四角形 32"/>
          <p:cNvSpPr/>
          <p:nvPr/>
        </p:nvSpPr>
        <p:spPr>
          <a:xfrm>
            <a:off x="2265829" y="4847052"/>
            <a:ext cx="2172639" cy="975411"/>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※3</a:t>
            </a:r>
            <a:r>
              <a:rPr kumimoji="1" lang="en-US" altLang="ja-JP"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b="1" dirty="0" smtClean="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※5</a:t>
            </a:r>
            <a:r>
              <a:rPr kumimoji="1" lang="ja-JP" altLang="en-US" sz="1200" b="1" dirty="0" smtClean="0">
                <a:solidFill>
                  <a:schemeClr val="tx1"/>
                </a:solidFill>
                <a:latin typeface="メイリオ" panose="020B0604030504040204" pitchFamily="50" charset="-128"/>
                <a:ea typeface="メイリオ" panose="020B0604030504040204" pitchFamily="50" charset="-128"/>
              </a:rPr>
              <a:t>」が</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1200" b="1" dirty="0" smtClean="0">
                <a:solidFill>
                  <a:schemeClr val="tx1"/>
                </a:solidFill>
                <a:latin typeface="メイリオ" panose="020B0604030504040204" pitchFamily="50" charset="-128"/>
                <a:ea typeface="メイリオ" panose="020B0604030504040204" pitchFamily="50" charset="-128"/>
              </a:rPr>
              <a:t>200</a:t>
            </a:r>
            <a:r>
              <a:rPr kumimoji="1" lang="ja-JP" altLang="en-US" sz="1200" b="1" dirty="0" smtClean="0">
                <a:solidFill>
                  <a:schemeClr val="tx1"/>
                </a:solidFill>
                <a:latin typeface="メイリオ" panose="020B0604030504040204" pitchFamily="50" charset="-128"/>
                <a:ea typeface="メイリオ" panose="020B0604030504040204" pitchFamily="50" charset="-128"/>
              </a:rPr>
              <a:t>万円以上か</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5318" y="1832294"/>
            <a:ext cx="1030630" cy="1219681"/>
          </a:xfrm>
          <a:prstGeom prst="rect">
            <a:avLst/>
          </a:prstGeom>
        </p:spPr>
      </p:pic>
      <p:sp>
        <p:nvSpPr>
          <p:cNvPr id="35" name="角丸四角形 34"/>
          <p:cNvSpPr/>
          <p:nvPr/>
        </p:nvSpPr>
        <p:spPr>
          <a:xfrm>
            <a:off x="4485432" y="4873178"/>
            <a:ext cx="2172639" cy="975411"/>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※3</a:t>
            </a:r>
            <a:r>
              <a:rPr kumimoji="1" lang="en-US" altLang="ja-JP"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b="1" dirty="0" smtClean="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※5</a:t>
            </a:r>
            <a:r>
              <a:rPr kumimoji="1" lang="ja-JP" altLang="en-US" sz="1200" b="1" dirty="0" smtClean="0">
                <a:solidFill>
                  <a:schemeClr val="tx1"/>
                </a:solidFill>
                <a:latin typeface="メイリオ" panose="020B0604030504040204" pitchFamily="50" charset="-128"/>
                <a:ea typeface="メイリオ" panose="020B0604030504040204" pitchFamily="50" charset="-128"/>
              </a:rPr>
              <a:t>」の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合計が</a:t>
            </a:r>
            <a:r>
              <a:rPr lang="en-US" altLang="ja-JP" sz="1200" b="1" dirty="0" smtClean="0">
                <a:solidFill>
                  <a:schemeClr val="tx1"/>
                </a:solidFill>
                <a:latin typeface="メイリオ" panose="020B0604030504040204" pitchFamily="50" charset="-128"/>
                <a:ea typeface="メイリオ" panose="020B0604030504040204" pitchFamily="50" charset="-128"/>
              </a:rPr>
              <a:t>32</a:t>
            </a:r>
            <a:r>
              <a:rPr kumimoji="1" lang="en-US" altLang="ja-JP" sz="1200" b="1" dirty="0" smtClean="0">
                <a:solidFill>
                  <a:schemeClr val="tx1"/>
                </a:solidFill>
                <a:latin typeface="メイリオ" panose="020B0604030504040204" pitchFamily="50" charset="-128"/>
                <a:ea typeface="メイリオ" panose="020B0604030504040204" pitchFamily="50" charset="-128"/>
              </a:rPr>
              <a:t>0</a:t>
            </a:r>
            <a:r>
              <a:rPr kumimoji="1" lang="ja-JP" altLang="en-US" sz="1200" b="1" dirty="0" smtClean="0">
                <a:solidFill>
                  <a:schemeClr val="tx1"/>
                </a:solidFill>
                <a:latin typeface="メイリオ" panose="020B0604030504040204" pitchFamily="50" charset="-128"/>
                <a:ea typeface="メイリオ" panose="020B0604030504040204" pitchFamily="50" charset="-128"/>
              </a:rPr>
              <a:t>万円以上か</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0181" y="2598501"/>
            <a:ext cx="800758" cy="747708"/>
          </a:xfrm>
          <a:prstGeom prst="rect">
            <a:avLst/>
          </a:prstGeom>
        </p:spPr>
      </p:pic>
      <p:sp>
        <p:nvSpPr>
          <p:cNvPr id="37" name="テキスト ボックス 36"/>
          <p:cNvSpPr txBox="1"/>
          <p:nvPr/>
        </p:nvSpPr>
        <p:spPr>
          <a:xfrm>
            <a:off x="78725" y="7468942"/>
            <a:ext cx="6700548" cy="2152128"/>
          </a:xfrm>
          <a:prstGeom prst="rect">
            <a:avLst/>
          </a:prstGeom>
          <a:noFill/>
          <a:ln w="6350">
            <a:solidFill>
              <a:srgbClr val="103185"/>
            </a:solidFill>
            <a:prstDash val="dash"/>
          </a:ln>
        </p:spPr>
        <p:txBody>
          <a:bodyPr wrap="square" rtlCol="0" anchor="ctr">
            <a:spAutoFit/>
          </a:bodyPr>
          <a:lstStyle/>
          <a:p>
            <a:pPr>
              <a:lnSpc>
                <a:spcPct val="110000"/>
              </a:lnSpc>
              <a:spcBef>
                <a:spcPts val="600"/>
              </a:spcBef>
            </a:pPr>
            <a:r>
              <a:rPr kumimoji="1" lang="en-US" altLang="ja-JP" sz="1150" dirty="0" smtClean="0">
                <a:latin typeface="メイリオ" panose="020B0604030504040204" pitchFamily="50" charset="-128"/>
                <a:ea typeface="メイリオ" panose="020B0604030504040204" pitchFamily="50" charset="-128"/>
              </a:rPr>
              <a:t>※1</a:t>
            </a:r>
            <a:r>
              <a:rPr kumimoji="1" lang="ja-JP" altLang="en-US" sz="1150" dirty="0" smtClean="0">
                <a:latin typeface="メイリオ" panose="020B0604030504040204" pitchFamily="50" charset="-128"/>
                <a:ea typeface="メイリオ" panose="020B0604030504040204" pitchFamily="50" charset="-128"/>
              </a:rPr>
              <a:t>　後期高齢者医療の被保険者とは</a:t>
            </a:r>
            <a:r>
              <a:rPr kumimoji="1" lang="en-US" altLang="ja-JP" sz="1150" dirty="0" smtClean="0">
                <a:latin typeface="メイリオ" panose="020B0604030504040204" pitchFamily="50" charset="-128"/>
                <a:ea typeface="メイリオ" panose="020B0604030504040204" pitchFamily="50" charset="-128"/>
              </a:rPr>
              <a:t/>
            </a:r>
            <a:br>
              <a:rPr kumimoji="1" lang="en-US" altLang="ja-JP" sz="1150" dirty="0" smtClean="0">
                <a:latin typeface="メイリオ" panose="020B0604030504040204" pitchFamily="50" charset="-128"/>
                <a:ea typeface="メイリオ" panose="020B0604030504040204" pitchFamily="50" charset="-128"/>
              </a:rPr>
            </a:br>
            <a:r>
              <a:rPr kumimoji="1" lang="ja-JP" altLang="en-US" sz="1150" dirty="0" smtClean="0">
                <a:latin typeface="メイリオ" panose="020B0604030504040204" pitchFamily="50" charset="-128"/>
                <a:ea typeface="メイリオ" panose="020B0604030504040204" pitchFamily="50" charset="-128"/>
              </a:rPr>
              <a:t>　　　</a:t>
            </a:r>
            <a:r>
              <a:rPr kumimoji="1" lang="en-US" altLang="ja-JP" sz="1150" dirty="0" smtClean="0">
                <a:latin typeface="メイリオ" panose="020B0604030504040204" pitchFamily="50" charset="-128"/>
                <a:ea typeface="メイリオ" panose="020B0604030504040204" pitchFamily="50" charset="-128"/>
              </a:rPr>
              <a:t>75</a:t>
            </a:r>
            <a:r>
              <a:rPr kumimoji="1" lang="ja-JP" altLang="en-US" sz="1150" dirty="0" smtClean="0">
                <a:latin typeface="メイリオ" panose="020B0604030504040204" pitchFamily="50" charset="-128"/>
                <a:ea typeface="メイリオ" panose="020B0604030504040204" pitchFamily="50" charset="-128"/>
              </a:rPr>
              <a:t>歳以上の方</a:t>
            </a:r>
            <a:r>
              <a:rPr lang="en-US" altLang="ja-JP" sz="1150" dirty="0" smtClean="0">
                <a:latin typeface="メイリオ" panose="020B0604030504040204" pitchFamily="50" charset="-128"/>
                <a:ea typeface="メイリオ" panose="020B0604030504040204" pitchFamily="50" charset="-128"/>
              </a:rPr>
              <a:t>(65</a:t>
            </a:r>
            <a:r>
              <a:rPr lang="ja-JP" altLang="en-US" sz="1150" dirty="0">
                <a:latin typeface="メイリオ" panose="020B0604030504040204" pitchFamily="50" charset="-128"/>
                <a:ea typeface="メイリオ" panose="020B0604030504040204" pitchFamily="50" charset="-128"/>
              </a:rPr>
              <a:t>～</a:t>
            </a:r>
            <a:r>
              <a:rPr lang="en-US" altLang="ja-JP" sz="1150" dirty="0">
                <a:latin typeface="メイリオ" panose="020B0604030504040204" pitchFamily="50" charset="-128"/>
                <a:ea typeface="メイリオ" panose="020B0604030504040204" pitchFamily="50" charset="-128"/>
              </a:rPr>
              <a:t>74</a:t>
            </a:r>
            <a:r>
              <a:rPr lang="ja-JP" altLang="en-US" sz="1150" dirty="0">
                <a:latin typeface="メイリオ" panose="020B0604030504040204" pitchFamily="50" charset="-128"/>
                <a:ea typeface="メイリオ" panose="020B0604030504040204" pitchFamily="50" charset="-128"/>
              </a:rPr>
              <a:t>歳で一定の障害の状態にあると広域連合から認定を受けた方を含む</a:t>
            </a:r>
            <a:r>
              <a:rPr kumimoji="1" lang="en-US" altLang="ja-JP" sz="1150" dirty="0" smtClean="0">
                <a:latin typeface="メイリオ" panose="020B0604030504040204" pitchFamily="50" charset="-128"/>
                <a:ea typeface="メイリオ" panose="020B0604030504040204" pitchFamily="50" charset="-128"/>
              </a:rPr>
              <a:t>)</a:t>
            </a:r>
          </a:p>
          <a:p>
            <a:pPr>
              <a:lnSpc>
                <a:spcPct val="110000"/>
              </a:lnSpc>
              <a:spcBef>
                <a:spcPts val="600"/>
              </a:spcBef>
            </a:pPr>
            <a:r>
              <a:rPr kumimoji="1" lang="en-US" altLang="ja-JP" sz="1150" dirty="0" smtClean="0">
                <a:latin typeface="メイリオ" panose="020B0604030504040204" pitchFamily="50" charset="-128"/>
                <a:ea typeface="メイリオ" panose="020B0604030504040204" pitchFamily="50" charset="-128"/>
              </a:rPr>
              <a:t>※</a:t>
            </a:r>
            <a:r>
              <a:rPr lang="en-US" altLang="ja-JP" sz="1150" dirty="0">
                <a:latin typeface="メイリオ" panose="020B0604030504040204" pitchFamily="50" charset="-128"/>
                <a:ea typeface="メイリオ" panose="020B0604030504040204" pitchFamily="50" charset="-128"/>
              </a:rPr>
              <a:t>2</a:t>
            </a:r>
            <a:r>
              <a:rPr lang="ja-JP" altLang="en-US" sz="1150" dirty="0" smtClean="0">
                <a:latin typeface="メイリオ" panose="020B0604030504040204" pitchFamily="50" charset="-128"/>
                <a:ea typeface="メイリオ" panose="020B0604030504040204" pitchFamily="50" charset="-128"/>
              </a:rPr>
              <a:t>　「</a:t>
            </a:r>
            <a:r>
              <a:rPr kumimoji="1" lang="ja-JP" altLang="en-US" sz="1150" dirty="0" smtClean="0">
                <a:latin typeface="メイリオ" panose="020B0604030504040204" pitchFamily="50" charset="-128"/>
                <a:ea typeface="メイリオ" panose="020B0604030504040204" pitchFamily="50" charset="-128"/>
              </a:rPr>
              <a:t>課税所得」とは</a:t>
            </a:r>
            <a:r>
              <a:rPr kumimoji="1" lang="en-US" altLang="ja-JP" sz="1150" dirty="0" smtClean="0">
                <a:latin typeface="メイリオ" panose="020B0604030504040204" pitchFamily="50" charset="-128"/>
                <a:ea typeface="メイリオ" panose="020B0604030504040204" pitchFamily="50" charset="-128"/>
              </a:rPr>
              <a:t/>
            </a:r>
            <a:br>
              <a:rPr kumimoji="1" lang="en-US" altLang="ja-JP" sz="1150" dirty="0" smtClean="0">
                <a:latin typeface="メイリオ" panose="020B0604030504040204" pitchFamily="50" charset="-128"/>
                <a:ea typeface="メイリオ" panose="020B0604030504040204" pitchFamily="50" charset="-128"/>
              </a:rPr>
            </a:br>
            <a:r>
              <a:rPr kumimoji="1" lang="ja-JP" altLang="en-US" sz="1150" dirty="0" smtClean="0">
                <a:latin typeface="メイリオ" panose="020B0604030504040204" pitchFamily="50" charset="-128"/>
                <a:ea typeface="メイリオ" panose="020B0604030504040204" pitchFamily="50" charset="-128"/>
              </a:rPr>
              <a:t>　　　住民税納税通知書の「課税標準」の額</a:t>
            </a:r>
            <a:r>
              <a:rPr kumimoji="1" lang="en-US" altLang="ja-JP" sz="1150" dirty="0" smtClean="0">
                <a:latin typeface="メイリオ" panose="020B0604030504040204" pitchFamily="50" charset="-128"/>
                <a:ea typeface="メイリオ" panose="020B0604030504040204" pitchFamily="50" charset="-128"/>
              </a:rPr>
              <a:t>(</a:t>
            </a:r>
            <a:r>
              <a:rPr kumimoji="1" lang="ja-JP" altLang="en-US" sz="1150" dirty="0" smtClean="0">
                <a:latin typeface="メイリオ" panose="020B0604030504040204" pitchFamily="50" charset="-128"/>
                <a:ea typeface="メイリオ" panose="020B0604030504040204" pitchFamily="50" charset="-128"/>
              </a:rPr>
              <a:t>前年の収入から、給与所得控除や公的年金等控除等、</a:t>
            </a:r>
            <a:r>
              <a:rPr kumimoji="1" lang="en-US" altLang="ja-JP" sz="1150" dirty="0" smtClean="0">
                <a:latin typeface="メイリオ" panose="020B0604030504040204" pitchFamily="50" charset="-128"/>
                <a:ea typeface="メイリオ" panose="020B0604030504040204" pitchFamily="50" charset="-128"/>
              </a:rPr>
              <a:t/>
            </a:r>
            <a:br>
              <a:rPr kumimoji="1" lang="en-US" altLang="ja-JP" sz="1150" dirty="0" smtClean="0">
                <a:latin typeface="メイリオ" panose="020B0604030504040204" pitchFamily="50" charset="-128"/>
                <a:ea typeface="メイリオ" panose="020B0604030504040204" pitchFamily="50" charset="-128"/>
              </a:rPr>
            </a:br>
            <a:r>
              <a:rPr kumimoji="1" lang="ja-JP" altLang="en-US" sz="1150" dirty="0" smtClean="0">
                <a:latin typeface="メイリオ" panose="020B0604030504040204" pitchFamily="50" charset="-128"/>
                <a:ea typeface="メイリオ" panose="020B0604030504040204" pitchFamily="50" charset="-128"/>
              </a:rPr>
              <a:t>　　　所得控除</a:t>
            </a:r>
            <a:r>
              <a:rPr lang="en-US" altLang="ja-JP" sz="1150" dirty="0" smtClean="0">
                <a:latin typeface="メイリオ" panose="020B0604030504040204" pitchFamily="50" charset="-128"/>
                <a:ea typeface="メイリオ" panose="020B0604030504040204" pitchFamily="50" charset="-128"/>
              </a:rPr>
              <a:t>(</a:t>
            </a:r>
            <a:r>
              <a:rPr lang="ja-JP" altLang="en-US" sz="1150" dirty="0" smtClean="0">
                <a:latin typeface="メイリオ" panose="020B0604030504040204" pitchFamily="50" charset="-128"/>
                <a:ea typeface="メイリオ" panose="020B0604030504040204" pitchFamily="50" charset="-128"/>
              </a:rPr>
              <a:t>基礎控除や社会保険料控除等</a:t>
            </a:r>
            <a:r>
              <a:rPr lang="en-US" altLang="ja-JP" sz="1150" dirty="0" smtClean="0">
                <a:latin typeface="メイリオ" panose="020B0604030504040204" pitchFamily="50" charset="-128"/>
                <a:ea typeface="メイリオ" panose="020B0604030504040204" pitchFamily="50" charset="-128"/>
              </a:rPr>
              <a:t>)</a:t>
            </a:r>
            <a:r>
              <a:rPr lang="ja-JP" altLang="en-US" sz="1150" dirty="0" smtClean="0">
                <a:latin typeface="メイリオ" panose="020B0604030504040204" pitchFamily="50" charset="-128"/>
                <a:ea typeface="メイリオ" panose="020B0604030504040204" pitchFamily="50" charset="-128"/>
              </a:rPr>
              <a:t>等を差し引いた後の金額</a:t>
            </a:r>
            <a:r>
              <a:rPr kumimoji="1" lang="en-US" altLang="ja-JP" sz="1150" dirty="0" smtClean="0">
                <a:latin typeface="メイリオ" panose="020B0604030504040204" pitchFamily="50" charset="-128"/>
                <a:ea typeface="メイリオ" panose="020B0604030504040204" pitchFamily="50" charset="-128"/>
              </a:rPr>
              <a:t>)</a:t>
            </a:r>
            <a:r>
              <a:rPr kumimoji="1" lang="ja-JP" altLang="en-US" sz="1150" dirty="0" smtClean="0">
                <a:latin typeface="メイリオ" panose="020B0604030504040204" pitchFamily="50" charset="-128"/>
                <a:ea typeface="メイリオ" panose="020B0604030504040204" pitchFamily="50" charset="-128"/>
              </a:rPr>
              <a:t>です。</a:t>
            </a:r>
            <a:endParaRPr kumimoji="1" lang="en-US" altLang="ja-JP" sz="115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150" dirty="0" smtClean="0">
                <a:latin typeface="メイリオ" panose="020B0604030504040204" pitchFamily="50" charset="-128"/>
                <a:ea typeface="メイリオ" panose="020B0604030504040204" pitchFamily="50" charset="-128"/>
              </a:rPr>
              <a:t>※3</a:t>
            </a:r>
            <a:r>
              <a:rPr lang="ja-JP" altLang="en-US" sz="1150" dirty="0" smtClean="0">
                <a:latin typeface="メイリオ" panose="020B0604030504040204" pitchFamily="50" charset="-128"/>
                <a:ea typeface="メイリオ" panose="020B0604030504040204" pitchFamily="50" charset="-128"/>
              </a:rPr>
              <a:t>　「年金収入」には遺族年金や障害年金は含みません。</a:t>
            </a:r>
            <a:endParaRPr lang="en-US" altLang="ja-JP" sz="115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150" dirty="0" smtClean="0">
                <a:latin typeface="メイリオ" panose="020B0604030504040204" pitchFamily="50" charset="-128"/>
                <a:ea typeface="メイリオ" panose="020B0604030504040204" pitchFamily="50" charset="-128"/>
              </a:rPr>
              <a:t>※4</a:t>
            </a:r>
            <a:r>
              <a:rPr lang="ja-JP" altLang="en-US" sz="1150" dirty="0" smtClean="0">
                <a:latin typeface="メイリオ" panose="020B0604030504040204" pitchFamily="50" charset="-128"/>
                <a:ea typeface="メイリオ" panose="020B0604030504040204" pitchFamily="50" charset="-128"/>
              </a:rPr>
              <a:t>　課税所得</a:t>
            </a:r>
            <a:r>
              <a:rPr lang="en-US" altLang="ja-JP" sz="1150" dirty="0" smtClean="0">
                <a:latin typeface="メイリオ" panose="020B0604030504040204" pitchFamily="50" charset="-128"/>
                <a:ea typeface="メイリオ" panose="020B0604030504040204" pitchFamily="50" charset="-128"/>
              </a:rPr>
              <a:t>145</a:t>
            </a:r>
            <a:r>
              <a:rPr lang="ja-JP" altLang="en-US" sz="1150" dirty="0" smtClean="0">
                <a:latin typeface="メイリオ" panose="020B0604030504040204" pitchFamily="50" charset="-128"/>
                <a:ea typeface="メイリオ" panose="020B0604030504040204" pitchFamily="50" charset="-128"/>
              </a:rPr>
              <a:t>万円以上で、医療費の窓口負担割合が３割の方。</a:t>
            </a:r>
            <a:endParaRPr lang="en-US" altLang="ja-JP" sz="115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150" dirty="0" smtClean="0">
                <a:latin typeface="メイリオ" panose="020B0604030504040204" pitchFamily="50" charset="-128"/>
                <a:ea typeface="メイリオ" panose="020B0604030504040204" pitchFamily="50" charset="-128"/>
              </a:rPr>
              <a:t>※5</a:t>
            </a:r>
            <a:r>
              <a:rPr lang="ja-JP" altLang="en-US" sz="1150" dirty="0" smtClean="0">
                <a:latin typeface="メイリオ" panose="020B0604030504040204" pitchFamily="50" charset="-128"/>
                <a:ea typeface="メイリオ" panose="020B0604030504040204" pitchFamily="50" charset="-128"/>
              </a:rPr>
              <a:t>　「その他の合計所得金額」とは</a:t>
            </a:r>
            <a:r>
              <a:rPr lang="en-US" altLang="ja-JP" sz="1150" dirty="0">
                <a:latin typeface="メイリオ" panose="020B0604030504040204" pitchFamily="50" charset="-128"/>
                <a:ea typeface="メイリオ" panose="020B0604030504040204" pitchFamily="50" charset="-128"/>
              </a:rPr>
              <a:t/>
            </a:r>
            <a:br>
              <a:rPr lang="en-US" altLang="ja-JP" sz="1150" dirty="0">
                <a:latin typeface="メイリオ" panose="020B0604030504040204" pitchFamily="50" charset="-128"/>
                <a:ea typeface="メイリオ" panose="020B0604030504040204" pitchFamily="50" charset="-128"/>
              </a:rPr>
            </a:br>
            <a:r>
              <a:rPr lang="ja-JP" altLang="en-US" sz="1150" dirty="0" smtClean="0">
                <a:latin typeface="メイリオ" panose="020B0604030504040204" pitchFamily="50" charset="-128"/>
                <a:ea typeface="メイリオ" panose="020B0604030504040204" pitchFamily="50" charset="-128"/>
              </a:rPr>
              <a:t>　　　事業収入や給与収入等から、必要経費や給与所得控除等を差し引いた後の金額のことです。</a:t>
            </a:r>
            <a:endParaRPr lang="en-US" altLang="ja-JP" sz="115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7589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1"/>
            <a:ext cx="6858000" cy="360000"/>
          </a:xfrm>
          <a:prstGeom prst="rect">
            <a:avLst/>
          </a:prstGeom>
          <a:solidFill>
            <a:srgbClr val="66FFFF"/>
          </a:solidFill>
        </p:spPr>
        <p:txBody>
          <a:bodyPr wrap="square" bIns="36000" rtlCol="0" anchor="ctr">
            <a:noAutofit/>
          </a:bodyPr>
          <a:lstStyle/>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窓口負担割合が２割となる方には 負担を抑える配慮措置があります</a:t>
            </a:r>
            <a:endParaRPr kumimoji="1" lang="ja-JP" altLang="en-US" sz="1600" b="1"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89000" y="500504"/>
            <a:ext cx="6480000" cy="1722010"/>
          </a:xfrm>
          <a:prstGeom prst="rect">
            <a:avLst/>
          </a:prstGeom>
          <a:noFill/>
        </p:spPr>
        <p:txBody>
          <a:bodyPr wrap="square" rtlCol="0">
            <a:spAutoFit/>
          </a:bodyPr>
          <a:lstStyle/>
          <a:p>
            <a:pPr marL="285750" indent="-285750">
              <a:lnSpc>
                <a:spcPct val="110000"/>
              </a:lnSpc>
              <a:spcBef>
                <a:spcPts val="300"/>
              </a:spcBef>
              <a:buClr>
                <a:schemeClr val="tx1"/>
              </a:buClr>
              <a:buFont typeface="Wingdings" panose="05000000000000000000" pitchFamily="2" charset="2"/>
              <a:buChar char="l"/>
            </a:pPr>
            <a:r>
              <a:rPr kumimoji="1" lang="en-US" altLang="ja-JP" sz="1400" b="1" dirty="0" smtClean="0">
                <a:latin typeface="メイリオ" panose="020B0604030504040204" pitchFamily="50" charset="-128"/>
                <a:ea typeface="メイリオ" panose="020B0604030504040204" pitchFamily="50" charset="-128"/>
              </a:rPr>
              <a:t>20</a:t>
            </a:r>
            <a:r>
              <a:rPr lang="en-US" altLang="ja-JP" sz="1400" b="1" dirty="0" smtClean="0">
                <a:latin typeface="メイリオ" panose="020B0604030504040204" pitchFamily="50" charset="-128"/>
                <a:ea typeface="メイリオ" panose="020B0604030504040204" pitchFamily="50" charset="-128"/>
              </a:rPr>
              <a:t>22</a:t>
            </a:r>
            <a:r>
              <a:rPr kumimoji="1" lang="ja-JP" altLang="en-US" sz="1400" b="1" dirty="0" smtClean="0">
                <a:latin typeface="メイリオ" panose="020B0604030504040204" pitchFamily="50" charset="-128"/>
                <a:ea typeface="メイリオ" panose="020B0604030504040204" pitchFamily="50" charset="-128"/>
              </a:rPr>
              <a:t>年</a:t>
            </a:r>
            <a:r>
              <a:rPr lang="en-US" altLang="ja-JP" sz="1400" b="1" dirty="0" smtClean="0">
                <a:latin typeface="メイリオ" panose="020B0604030504040204" pitchFamily="50" charset="-128"/>
                <a:ea typeface="メイリオ" panose="020B0604030504040204" pitchFamily="50" charset="-128"/>
              </a:rPr>
              <a:t>10</a:t>
            </a:r>
            <a:r>
              <a:rPr kumimoji="1" lang="ja-JP" altLang="en-US" sz="1400" b="1" dirty="0" smtClean="0">
                <a:latin typeface="メイリオ" panose="020B0604030504040204" pitchFamily="50" charset="-128"/>
                <a:ea typeface="メイリオ" panose="020B0604030504040204" pitchFamily="50" charset="-128"/>
              </a:rPr>
              <a:t>月１日の施行後３年間</a:t>
            </a:r>
            <a:r>
              <a:rPr kumimoji="1" lang="en-US" altLang="ja-JP" sz="1400" b="1" dirty="0" smtClean="0">
                <a:latin typeface="メイリオ" panose="020B0604030504040204" pitchFamily="50" charset="-128"/>
                <a:ea typeface="メイリオ" panose="020B0604030504040204" pitchFamily="50" charset="-128"/>
              </a:rPr>
              <a:t>(2025</a:t>
            </a:r>
            <a:r>
              <a:rPr kumimoji="1" lang="ja-JP" altLang="en-US" sz="1400" b="1" dirty="0" smtClean="0">
                <a:latin typeface="メイリオ" panose="020B0604030504040204" pitchFamily="50" charset="-128"/>
                <a:ea typeface="メイリオ" panose="020B0604030504040204" pitchFamily="50" charset="-128"/>
              </a:rPr>
              <a:t>年９月</a:t>
            </a:r>
            <a:r>
              <a:rPr lang="en-US" altLang="ja-JP" sz="1400" b="1" dirty="0" smtClean="0">
                <a:latin typeface="メイリオ" panose="020B0604030504040204" pitchFamily="50" charset="-128"/>
                <a:ea typeface="メイリオ" panose="020B0604030504040204" pitchFamily="50" charset="-128"/>
              </a:rPr>
              <a:t>30</a:t>
            </a:r>
            <a:r>
              <a:rPr kumimoji="1" lang="ja-JP" altLang="en-US" sz="1400" b="1" dirty="0" smtClean="0">
                <a:latin typeface="メイリオ" panose="020B0604030504040204" pitchFamily="50" charset="-128"/>
                <a:ea typeface="メイリオ" panose="020B0604030504040204" pitchFamily="50" charset="-128"/>
              </a:rPr>
              <a:t>日まで</a:t>
            </a:r>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は、</a:t>
            </a:r>
            <a:r>
              <a:rPr kumimoji="1" lang="en-US" altLang="ja-JP" sz="1400" b="1" dirty="0" smtClean="0">
                <a:latin typeface="メイリオ" panose="020B0604030504040204" pitchFamily="50" charset="-128"/>
                <a:ea typeface="メイリオ" panose="020B0604030504040204" pitchFamily="50" charset="-128"/>
              </a:rPr>
              <a:t/>
            </a:r>
            <a:br>
              <a:rPr kumimoji="1" lang="en-US" altLang="ja-JP" sz="1400" b="1" dirty="0" smtClean="0">
                <a:latin typeface="メイリオ" panose="020B0604030504040204" pitchFamily="50" charset="-128"/>
                <a:ea typeface="メイリオ" panose="020B0604030504040204" pitchFamily="50" charset="-128"/>
              </a:rPr>
            </a:br>
            <a:r>
              <a:rPr kumimoji="1" lang="ja-JP" altLang="en-US" sz="1400" b="1" dirty="0" smtClean="0">
                <a:latin typeface="メイリオ" panose="020B0604030504040204" pitchFamily="50" charset="-128"/>
                <a:ea typeface="メイリオ" panose="020B0604030504040204" pitchFamily="50" charset="-128"/>
              </a:rPr>
              <a:t>２割負担となる方について、１か月の外来医療の窓口負担割合の引き上げ</a:t>
            </a:r>
            <a:r>
              <a:rPr kumimoji="1" lang="en-US" altLang="ja-JP" sz="1400" b="1" dirty="0" smtClean="0">
                <a:latin typeface="メイリオ" panose="020B0604030504040204" pitchFamily="50" charset="-128"/>
                <a:ea typeface="メイリオ" panose="020B0604030504040204" pitchFamily="50" charset="-128"/>
              </a:rPr>
              <a:t/>
            </a:r>
            <a:br>
              <a:rPr kumimoji="1" lang="en-US" altLang="ja-JP" sz="1400" b="1" dirty="0" smtClean="0">
                <a:latin typeface="メイリオ" panose="020B0604030504040204" pitchFamily="50" charset="-128"/>
                <a:ea typeface="メイリオ" panose="020B0604030504040204" pitchFamily="50" charset="-128"/>
              </a:rPr>
            </a:br>
            <a:r>
              <a:rPr kumimoji="1" lang="ja-JP" altLang="en-US" sz="1400" b="1" dirty="0" smtClean="0">
                <a:latin typeface="メイリオ" panose="020B0604030504040204" pitchFamily="50" charset="-128"/>
                <a:ea typeface="メイリオ" panose="020B0604030504040204" pitchFamily="50" charset="-128"/>
              </a:rPr>
              <a:t>に伴う負担増加額を</a:t>
            </a:r>
            <a:r>
              <a:rPr kumimoji="1" lang="en-US" altLang="ja-JP" sz="1400" b="1" dirty="0" smtClean="0">
                <a:latin typeface="メイリオ" panose="020B0604030504040204" pitchFamily="50" charset="-128"/>
                <a:ea typeface="メイリオ" panose="020B0604030504040204" pitchFamily="50" charset="-128"/>
              </a:rPr>
              <a:t>3,000</a:t>
            </a:r>
            <a:r>
              <a:rPr kumimoji="1" lang="ja-JP" altLang="en-US" sz="1400" b="1" dirty="0" smtClean="0">
                <a:latin typeface="メイリオ" panose="020B0604030504040204" pitchFamily="50" charset="-128"/>
                <a:ea typeface="メイリオ" panose="020B0604030504040204" pitchFamily="50" charset="-128"/>
              </a:rPr>
              <a:t>円までに抑えます</a:t>
            </a:r>
            <a:r>
              <a:rPr lang="en-US" altLang="ja-JP" sz="1400" b="1" dirty="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入院の医療費は対象外</a:t>
            </a:r>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err="1" smtClean="0">
                <a:latin typeface="メイリオ" panose="020B0604030504040204" pitchFamily="50" charset="-128"/>
                <a:ea typeface="メイリオ" panose="020B0604030504040204" pitchFamily="50" charset="-128"/>
              </a:rPr>
              <a:t>。</a:t>
            </a:r>
            <a:endParaRPr kumimoji="1" lang="en-US" altLang="ja-JP" sz="1400" b="1" dirty="0" smtClean="0">
              <a:latin typeface="メイリオ" panose="020B0604030504040204" pitchFamily="50" charset="-128"/>
              <a:ea typeface="メイリオ" panose="020B0604030504040204" pitchFamily="50" charset="-128"/>
            </a:endParaRPr>
          </a:p>
          <a:p>
            <a:pPr>
              <a:lnSpc>
                <a:spcPct val="110000"/>
              </a:lnSpc>
              <a:buClr>
                <a:srgbClr val="103185"/>
              </a:buClr>
            </a:pPr>
            <a:r>
              <a:rPr lang="ja-JP" altLang="en-US" sz="105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同一</a:t>
            </a:r>
            <a:r>
              <a:rPr lang="ja-JP" altLang="en-US" sz="1100" dirty="0">
                <a:latin typeface="メイリオ" panose="020B0604030504040204" pitchFamily="50" charset="-128"/>
                <a:ea typeface="メイリオ" panose="020B0604030504040204" pitchFamily="50" charset="-128"/>
              </a:rPr>
              <a:t>の医療機関での受診については、上限額以上窓口で支払わなくてよい取扱い。</a:t>
            </a:r>
          </a:p>
          <a:p>
            <a:pPr>
              <a:lnSpc>
                <a:spcPct val="110000"/>
              </a:lnSpc>
              <a:buClr>
                <a:srgbClr val="103185"/>
              </a:buClr>
            </a:pPr>
            <a:r>
              <a:rPr lang="ja-JP" altLang="en-US" sz="1100" dirty="0" smtClean="0">
                <a:latin typeface="メイリオ" panose="020B0604030504040204" pitchFamily="50" charset="-128"/>
                <a:ea typeface="メイリオ" panose="020B0604030504040204" pitchFamily="50" charset="-128"/>
              </a:rPr>
              <a:t>　　　そう</a:t>
            </a:r>
            <a:r>
              <a:rPr lang="ja-JP" altLang="en-US" sz="1100" dirty="0">
                <a:latin typeface="メイリオ" panose="020B0604030504040204" pitchFamily="50" charset="-128"/>
                <a:ea typeface="メイリオ" panose="020B0604030504040204" pitchFamily="50" charset="-128"/>
              </a:rPr>
              <a:t>でない場合</a:t>
            </a:r>
            <a:r>
              <a:rPr lang="ja-JP" altLang="en-US" sz="1100" dirty="0" smtClean="0">
                <a:latin typeface="メイリオ" panose="020B0604030504040204" pitchFamily="50" charset="-128"/>
                <a:ea typeface="メイリオ" panose="020B0604030504040204" pitchFamily="50" charset="-128"/>
              </a:rPr>
              <a:t>では、１か月の</a:t>
            </a:r>
            <a:r>
              <a:rPr lang="ja-JP" altLang="en-US" sz="1100" dirty="0">
                <a:latin typeface="メイリオ" panose="020B0604030504040204" pitchFamily="50" charset="-128"/>
                <a:ea typeface="メイリオ" panose="020B0604030504040204" pitchFamily="50" charset="-128"/>
              </a:rPr>
              <a:t>負担増を</a:t>
            </a:r>
            <a:r>
              <a:rPr lang="en-US" altLang="ja-JP" sz="1100" dirty="0">
                <a:latin typeface="メイリオ" panose="020B0604030504040204" pitchFamily="50" charset="-128"/>
                <a:ea typeface="メイリオ" panose="020B0604030504040204" pitchFamily="50" charset="-128"/>
              </a:rPr>
              <a:t>3,000</a:t>
            </a:r>
            <a:r>
              <a:rPr lang="ja-JP" altLang="en-US" sz="1100" dirty="0">
                <a:latin typeface="メイリオ" panose="020B0604030504040204" pitchFamily="50" charset="-128"/>
                <a:ea typeface="メイリオ" panose="020B0604030504040204" pitchFamily="50" charset="-128"/>
              </a:rPr>
              <a:t>円までに抑えるための差額</a:t>
            </a:r>
            <a:r>
              <a:rPr lang="ja-JP" altLang="en-US" sz="1100" dirty="0" smtClean="0">
                <a:latin typeface="メイリオ" panose="020B0604030504040204" pitchFamily="50" charset="-128"/>
                <a:ea typeface="メイリオ" panose="020B0604030504040204" pitchFamily="50" charset="-128"/>
              </a:rPr>
              <a:t>を払い戻し。</a:t>
            </a:r>
            <a:endParaRPr kumimoji="1" lang="en-US" altLang="ja-JP" sz="1100" dirty="0" smtClean="0">
              <a:latin typeface="メイリオ" panose="020B0604030504040204" pitchFamily="50" charset="-128"/>
              <a:ea typeface="メイリオ" panose="020B0604030504040204" pitchFamily="50" charset="-128"/>
            </a:endParaRPr>
          </a:p>
          <a:p>
            <a:pPr marL="285750" indent="-285750">
              <a:lnSpc>
                <a:spcPct val="110000"/>
              </a:lnSpc>
              <a:spcBef>
                <a:spcPts val="300"/>
              </a:spcBef>
              <a:buClr>
                <a:schemeClr val="tx1"/>
              </a:buClr>
              <a:buFont typeface="Wingdings" panose="05000000000000000000" pitchFamily="2" charset="2"/>
              <a:buChar char="l"/>
            </a:pPr>
            <a:r>
              <a:rPr kumimoji="1" lang="ja-JP" altLang="en-US" sz="1400" b="1" dirty="0" smtClean="0">
                <a:latin typeface="メイリオ" panose="020B0604030504040204" pitchFamily="50" charset="-128"/>
                <a:ea typeface="メイリオ" panose="020B0604030504040204" pitchFamily="50" charset="-128"/>
              </a:rPr>
              <a:t>配慮措置の適用で払い戻しとなる方は、高額療養費として、</a:t>
            </a:r>
            <a:r>
              <a:rPr kumimoji="1" lang="en-US" altLang="ja-JP" sz="1400" b="1" dirty="0" smtClean="0">
                <a:latin typeface="メイリオ" panose="020B0604030504040204" pitchFamily="50" charset="-128"/>
                <a:ea typeface="メイリオ" panose="020B0604030504040204" pitchFamily="50" charset="-128"/>
              </a:rPr>
              <a:t/>
            </a:r>
            <a:br>
              <a:rPr kumimoji="1" lang="en-US" altLang="ja-JP" sz="1400" b="1" dirty="0" smtClean="0">
                <a:latin typeface="メイリオ" panose="020B0604030504040204" pitchFamily="50" charset="-128"/>
                <a:ea typeface="メイリオ" panose="020B0604030504040204" pitchFamily="50" charset="-128"/>
              </a:rPr>
            </a:br>
            <a:r>
              <a:rPr kumimoji="1" lang="ja-JP" altLang="en-US" sz="1400" b="1" dirty="0" smtClean="0">
                <a:latin typeface="メイリオ" panose="020B0604030504040204" pitchFamily="50" charset="-128"/>
                <a:ea typeface="メイリオ" panose="020B0604030504040204" pitchFamily="50" charset="-128"/>
              </a:rPr>
              <a:t>事前に登録されている高額療養費の口座へ後日払い戻します。</a:t>
            </a:r>
            <a:endParaRPr kumimoji="1" lang="ja-JP" altLang="en-US" sz="14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88856" y="2230892"/>
            <a:ext cx="3790781" cy="329321"/>
          </a:xfrm>
          <a:prstGeom prst="rect">
            <a:avLst/>
          </a:prstGeom>
          <a:noFill/>
          <a:ln>
            <a:noFill/>
          </a:ln>
        </p:spPr>
        <p:txBody>
          <a:bodyPr wrap="none" rtlCol="0">
            <a:spAutoFit/>
          </a:bodyPr>
          <a:lstStyle/>
          <a:p>
            <a:pPr>
              <a:lnSpc>
                <a:spcPct val="110000"/>
              </a:lnSpc>
            </a:pPr>
            <a:r>
              <a:rPr kumimoji="1" lang="en-US" altLang="ja-JP" sz="1400" b="1" spc="80" dirty="0" smtClean="0">
                <a:solidFill>
                  <a:srgbClr val="103185"/>
                </a:solidFill>
                <a:latin typeface="メイリオ" panose="020B0604030504040204" pitchFamily="50" charset="-128"/>
                <a:ea typeface="メイリオ" panose="020B0604030504040204" pitchFamily="50" charset="-128"/>
              </a:rPr>
              <a:t>【</a:t>
            </a:r>
            <a:r>
              <a:rPr kumimoji="1" lang="ja-JP" altLang="en-US" sz="1400" b="1" spc="80" dirty="0" smtClean="0">
                <a:solidFill>
                  <a:srgbClr val="103185"/>
                </a:solidFill>
                <a:latin typeface="メイリオ" panose="020B0604030504040204" pitchFamily="50" charset="-128"/>
                <a:ea typeface="メイリオ" panose="020B0604030504040204" pitchFamily="50" charset="-128"/>
              </a:rPr>
              <a:t>配慮措置が適用される場合の計算方法</a:t>
            </a:r>
            <a:r>
              <a:rPr lang="en-US" altLang="ja-JP" sz="1400" b="1" spc="80" dirty="0">
                <a:solidFill>
                  <a:srgbClr val="103185"/>
                </a:solidFill>
                <a:latin typeface="メイリオ" panose="020B0604030504040204" pitchFamily="50" charset="-128"/>
                <a:ea typeface="メイリオ" panose="020B0604030504040204" pitchFamily="50" charset="-128"/>
              </a:rPr>
              <a:t>】</a:t>
            </a:r>
            <a:endParaRPr kumimoji="1" lang="ja-JP" altLang="en-US" sz="1400" b="1" spc="80" dirty="0">
              <a:solidFill>
                <a:srgbClr val="103185"/>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75691" y="2491505"/>
            <a:ext cx="3374642" cy="295466"/>
          </a:xfrm>
          <a:prstGeom prst="rect">
            <a:avLst/>
          </a:prstGeom>
          <a:noFill/>
        </p:spPr>
        <p:txBody>
          <a:bodyPr wrap="none" rtlCol="0">
            <a:spAutoFit/>
          </a:bodyPr>
          <a:lstStyle/>
          <a:p>
            <a:pPr>
              <a:lnSpc>
                <a:spcPct val="110000"/>
              </a:lnSpc>
            </a:pPr>
            <a:r>
              <a:rPr kumimoji="1" lang="ja-JP" altLang="en-US" sz="1200" dirty="0" smtClean="0">
                <a:latin typeface="メイリオ" panose="020B0604030504040204" pitchFamily="50" charset="-128"/>
                <a:ea typeface="メイリオ" panose="020B0604030504040204" pitchFamily="50" charset="-128"/>
              </a:rPr>
              <a:t>例：１か月の医療費全体額が</a:t>
            </a:r>
            <a:r>
              <a:rPr kumimoji="1" lang="en-US" altLang="ja-JP" sz="1200" b="1" dirty="0" smtClean="0">
                <a:latin typeface="メイリオ" panose="020B0604030504040204" pitchFamily="50" charset="-128"/>
                <a:ea typeface="メイリオ" panose="020B0604030504040204" pitchFamily="50" charset="-128"/>
              </a:rPr>
              <a:t>50</a:t>
            </a:r>
            <a:r>
              <a:rPr lang="en-US" altLang="ja-JP" sz="1200" b="1" dirty="0" smtClean="0">
                <a:latin typeface="メイリオ" panose="020B0604030504040204" pitchFamily="50" charset="-128"/>
                <a:ea typeface="メイリオ" panose="020B0604030504040204" pitchFamily="50" charset="-128"/>
              </a:rPr>
              <a:t>,000</a:t>
            </a:r>
            <a:r>
              <a:rPr lang="ja-JP" altLang="en-US" sz="1200" b="1" dirty="0" smtClean="0">
                <a:latin typeface="メイリオ" panose="020B0604030504040204" pitchFamily="50" charset="-128"/>
                <a:ea typeface="メイリオ" panose="020B0604030504040204" pitchFamily="50" charset="-128"/>
              </a:rPr>
              <a:t>円</a:t>
            </a:r>
            <a:r>
              <a:rPr lang="ja-JP" altLang="en-US" sz="1200" dirty="0" smtClean="0">
                <a:latin typeface="メイリオ" panose="020B0604030504040204" pitchFamily="50" charset="-128"/>
                <a:ea typeface="メイリオ" panose="020B0604030504040204" pitchFamily="50" charset="-128"/>
              </a:rPr>
              <a:t>の場合</a:t>
            </a:r>
            <a:endParaRPr kumimoji="1" lang="ja-JP" altLang="en-US" sz="1200"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360290136"/>
              </p:ext>
            </p:extLst>
          </p:nvPr>
        </p:nvGraphicFramePr>
        <p:xfrm>
          <a:off x="401090" y="2820928"/>
          <a:ext cx="3307310" cy="1728000"/>
        </p:xfrm>
        <a:graphic>
          <a:graphicData uri="http://schemas.openxmlformats.org/drawingml/2006/table">
            <a:tbl>
              <a:tblPr firstRow="1" bandRow="1">
                <a:tableStyleId>{5C22544A-7EE6-4342-B048-85BDC9FD1C3A}</a:tableStyleId>
              </a:tblPr>
              <a:tblGrid>
                <a:gridCol w="2318131">
                  <a:extLst>
                    <a:ext uri="{9D8B030D-6E8A-4147-A177-3AD203B41FA5}">
                      <a16:colId xmlns:a16="http://schemas.microsoft.com/office/drawing/2014/main" val="1771596356"/>
                    </a:ext>
                  </a:extLst>
                </a:gridCol>
                <a:gridCol w="989179">
                  <a:extLst>
                    <a:ext uri="{9D8B030D-6E8A-4147-A177-3AD203B41FA5}">
                      <a16:colId xmlns:a16="http://schemas.microsoft.com/office/drawing/2014/main" val="674040548"/>
                    </a:ext>
                  </a:extLst>
                </a:gridCol>
              </a:tblGrid>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窓口負担割合１割のとき　①</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5,000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5650230"/>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窓口負担割合２割のとき　②</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10,000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4799850"/>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負担増　③（②－①）</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5,000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extLst>
                  <a:ext uri="{0D108BD9-81ED-4DB2-BD59-A6C34878D82A}">
                    <a16:rowId xmlns:a16="http://schemas.microsoft.com/office/drawing/2014/main" val="3928971208"/>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窓口負担増の上限　④</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3,000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extLst>
                  <a:ext uri="{0D108BD9-81ED-4DB2-BD59-A6C34878D82A}">
                    <a16:rowId xmlns:a16="http://schemas.microsoft.com/office/drawing/2014/main" val="1515120976"/>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払い戻し等</a:t>
                      </a:r>
                      <a:r>
                        <a:rPr kumimoji="1" lang="ja-JP" altLang="en-US" sz="1200" b="1" baseline="0" dirty="0" smtClean="0">
                          <a:solidFill>
                            <a:schemeClr val="tx1"/>
                          </a:solidFill>
                          <a:latin typeface="メイリオ" panose="020B0604030504040204" pitchFamily="50" charset="-128"/>
                          <a:ea typeface="メイリオ" panose="020B0604030504040204" pitchFamily="50" charset="-128"/>
                        </a:rPr>
                        <a:t> </a:t>
                      </a:r>
                      <a:r>
                        <a:rPr kumimoji="1" lang="ja-JP" altLang="en-US" sz="1200" b="1" dirty="0" smtClean="0">
                          <a:solidFill>
                            <a:schemeClr val="tx1"/>
                          </a:solidFill>
                          <a:latin typeface="メイリオ" panose="020B0604030504040204" pitchFamily="50" charset="-128"/>
                          <a:ea typeface="メイリオ" panose="020B0604030504040204" pitchFamily="50" charset="-128"/>
                        </a:rPr>
                        <a:t>（③－④）</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DB4D6D"/>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no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2,000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rgbClr val="DB4D6D"/>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noFill/>
                  </a:tcPr>
                </a:tc>
                <a:extLst>
                  <a:ext uri="{0D108BD9-81ED-4DB2-BD59-A6C34878D82A}">
                    <a16:rowId xmlns:a16="http://schemas.microsoft.com/office/drawing/2014/main" val="83578125"/>
                  </a:ext>
                </a:extLst>
              </a:tr>
            </a:tbl>
          </a:graphicData>
        </a:graphic>
      </p:graphicFrame>
      <p:sp>
        <p:nvSpPr>
          <p:cNvPr id="8" name="四角形吹き出し 7"/>
          <p:cNvSpPr/>
          <p:nvPr/>
        </p:nvSpPr>
        <p:spPr>
          <a:xfrm>
            <a:off x="4206761" y="2757500"/>
            <a:ext cx="2271406" cy="985980"/>
          </a:xfrm>
          <a:prstGeom prst="wedgeRectCallout">
            <a:avLst>
              <a:gd name="adj1" fmla="val -65028"/>
              <a:gd name="adj2" fmla="val 107769"/>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spcBef>
                <a:spcPts val="600"/>
              </a:spcBef>
            </a:pPr>
            <a:r>
              <a:rPr kumimoji="1" lang="ja-JP" altLang="en-US" sz="1600" b="1" dirty="0" smtClean="0">
                <a:solidFill>
                  <a:srgbClr val="103185"/>
                </a:solidFill>
                <a:latin typeface="メイリオ" panose="020B0604030504040204" pitchFamily="50" charset="-128"/>
                <a:ea typeface="メイリオ" panose="020B0604030504040204" pitchFamily="50" charset="-128"/>
              </a:rPr>
              <a:t>配慮措置</a:t>
            </a:r>
            <a:r>
              <a:rPr kumimoji="1" lang="en-US" altLang="ja-JP" sz="1200" dirty="0" smtClean="0">
                <a:solidFill>
                  <a:schemeClr val="tx1"/>
                </a:solidFill>
                <a:latin typeface="メイリオ" panose="020B0604030504040204" pitchFamily="50" charset="-128"/>
                <a:ea typeface="メイリオ" panose="020B0604030504040204" pitchFamily="50" charset="-128"/>
              </a:rPr>
              <a:t/>
            </a:r>
            <a:br>
              <a:rPr kumimoji="1" lang="en-US" altLang="ja-JP" sz="1200" dirty="0" smtClean="0">
                <a:solidFill>
                  <a:schemeClr val="tx1"/>
                </a:solidFill>
                <a:latin typeface="メイリオ" panose="020B0604030504040204" pitchFamily="50" charset="-128"/>
                <a:ea typeface="メイリオ" panose="020B0604030504040204" pitchFamily="50" charset="-128"/>
              </a:rPr>
            </a:br>
            <a:r>
              <a:rPr kumimoji="1" lang="ja-JP" altLang="en-US" sz="1200" dirty="0" smtClean="0">
                <a:solidFill>
                  <a:schemeClr val="tx1"/>
                </a:solidFill>
                <a:latin typeface="メイリオ" panose="020B0604030504040204" pitchFamily="50" charset="-128"/>
                <a:ea typeface="メイリオ" panose="020B0604030504040204" pitchFamily="50" charset="-128"/>
              </a:rPr>
              <a:t>１か月</a:t>
            </a:r>
            <a:r>
              <a:rPr lang="ja-JP" altLang="en-US" sz="1200" dirty="0" smtClean="0">
                <a:solidFill>
                  <a:schemeClr val="tx1"/>
                </a:solidFill>
                <a:latin typeface="メイリオ" panose="020B0604030504040204" pitchFamily="50" charset="-128"/>
                <a:ea typeface="メイリオ" panose="020B0604030504040204" pitchFamily="50" charset="-128"/>
              </a:rPr>
              <a:t> </a:t>
            </a:r>
            <a:r>
              <a:rPr kumimoji="1" lang="en-US" altLang="ja-JP" sz="1200" dirty="0" smtClean="0">
                <a:solidFill>
                  <a:schemeClr val="tx1"/>
                </a:solidFill>
                <a:latin typeface="メイリオ" panose="020B0604030504040204" pitchFamily="50" charset="-128"/>
                <a:ea typeface="メイリオ" panose="020B0604030504040204" pitchFamily="50" charset="-128"/>
              </a:rPr>
              <a:t>5</a:t>
            </a:r>
            <a:r>
              <a:rPr lang="en-US" altLang="ja-JP" sz="1200" dirty="0" smtClean="0">
                <a:solidFill>
                  <a:schemeClr val="tx1"/>
                </a:solidFill>
                <a:latin typeface="メイリオ" panose="020B0604030504040204" pitchFamily="50" charset="-128"/>
                <a:ea typeface="メイリオ" panose="020B0604030504040204" pitchFamily="50" charset="-128"/>
              </a:rPr>
              <a:t>,000</a:t>
            </a:r>
            <a:r>
              <a:rPr lang="ja-JP" altLang="en-US" sz="1200" dirty="0" smtClean="0">
                <a:solidFill>
                  <a:schemeClr val="tx1"/>
                </a:solidFill>
                <a:latin typeface="メイリオ" panose="020B0604030504040204" pitchFamily="50" charset="-128"/>
                <a:ea typeface="メイリオ" panose="020B0604030504040204" pitchFamily="50" charset="-128"/>
              </a:rPr>
              <a:t>円の負担増を</a:t>
            </a:r>
            <a:r>
              <a:rPr lang="en-US" altLang="ja-JP" sz="1200" dirty="0" smtClean="0">
                <a:solidFill>
                  <a:schemeClr val="tx1"/>
                </a:solidFill>
                <a:latin typeface="メイリオ" panose="020B0604030504040204" pitchFamily="50" charset="-128"/>
                <a:ea typeface="メイリオ" panose="020B0604030504040204" pitchFamily="50" charset="-128"/>
              </a:rPr>
              <a:t/>
            </a:r>
            <a:br>
              <a:rPr lang="en-US" altLang="ja-JP" sz="1200" dirty="0" smtClean="0">
                <a:solidFill>
                  <a:schemeClr val="tx1"/>
                </a:solidFill>
                <a:latin typeface="メイリオ" panose="020B0604030504040204" pitchFamily="50" charset="-128"/>
                <a:ea typeface="メイリオ" panose="020B0604030504040204" pitchFamily="50" charset="-128"/>
              </a:rPr>
            </a:br>
            <a:r>
              <a:rPr lang="en-US" altLang="ja-JP" sz="1200" dirty="0" smtClean="0">
                <a:solidFill>
                  <a:schemeClr val="tx1"/>
                </a:solidFill>
                <a:latin typeface="メイリオ" panose="020B0604030504040204" pitchFamily="50" charset="-128"/>
                <a:ea typeface="メイリオ" panose="020B0604030504040204" pitchFamily="50" charset="-128"/>
              </a:rPr>
              <a:t>3,000</a:t>
            </a:r>
            <a:r>
              <a:rPr lang="ja-JP" altLang="en-US" sz="1200" dirty="0" smtClean="0">
                <a:solidFill>
                  <a:schemeClr val="tx1"/>
                </a:solidFill>
                <a:latin typeface="メイリオ" panose="020B0604030504040204" pitchFamily="50" charset="-128"/>
                <a:ea typeface="メイリオ" panose="020B0604030504040204" pitchFamily="50" charset="-128"/>
              </a:rPr>
              <a:t>円までに抑えます。</a:t>
            </a:r>
            <a:endParaRPr lang="en-US" altLang="ja-JP" sz="1200" dirty="0" smtClean="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175806" y="7484943"/>
            <a:ext cx="6106473" cy="193839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bIns="36000" rtlCol="0" anchor="b"/>
          <a:lstStyle/>
          <a:p>
            <a:pPr>
              <a:lnSpc>
                <a:spcPct val="110000"/>
              </a:lnSpc>
              <a:spcBef>
                <a:spcPts val="600"/>
              </a:spcBef>
              <a:buClr>
                <a:schemeClr val="accent1"/>
              </a:buClr>
            </a:pPr>
            <a:r>
              <a:rPr kumimoji="1" lang="ja-JP" altLang="en-US" sz="1600" b="1" dirty="0">
                <a:latin typeface="メイリオ" panose="020B0604030504040204" pitchFamily="50" charset="-128"/>
                <a:ea typeface="メイリオ" panose="020B0604030504040204" pitchFamily="50" charset="-128"/>
              </a:rPr>
              <a:t>医療費窓口負担割合の見直しに関するお問い合わせ</a:t>
            </a:r>
          </a:p>
          <a:p>
            <a:pPr>
              <a:lnSpc>
                <a:spcPct val="110000"/>
              </a:lnSpc>
              <a:spcBef>
                <a:spcPts val="600"/>
              </a:spcBef>
              <a:buClr>
                <a:schemeClr val="accent1"/>
              </a:buClr>
            </a:pPr>
            <a:r>
              <a:rPr lang="ja-JP" altLang="en-US" sz="1400" dirty="0">
                <a:solidFill>
                  <a:schemeClr val="tx1"/>
                </a:solidFill>
                <a:latin typeface="メイリオ" panose="020B0604030504040204" pitchFamily="50" charset="-128"/>
                <a:ea typeface="メイリオ" panose="020B0604030504040204" pitchFamily="50" charset="-128"/>
              </a:rPr>
              <a:t>●今回の制度改正の見直しの</a:t>
            </a:r>
            <a:r>
              <a:rPr lang="ja-JP" altLang="en-US" sz="1400" dirty="0" smtClean="0">
                <a:solidFill>
                  <a:schemeClr val="tx1"/>
                </a:solidFill>
                <a:latin typeface="メイリオ" panose="020B0604030504040204" pitchFamily="50" charset="-128"/>
                <a:ea typeface="メイリオ" panose="020B0604030504040204" pitchFamily="50" charset="-128"/>
              </a:rPr>
              <a:t>背景等</a:t>
            </a:r>
            <a:r>
              <a:rPr lang="ja-JP" altLang="en-US" sz="1400" dirty="0">
                <a:solidFill>
                  <a:schemeClr val="tx1"/>
                </a:solidFill>
                <a:latin typeface="メイリオ" panose="020B0604030504040204" pitchFamily="50" charset="-128"/>
                <a:ea typeface="メイリオ" panose="020B0604030504040204" pitchFamily="50" charset="-128"/>
              </a:rPr>
              <a:t>に関するご質問等</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buClr>
                <a:schemeClr val="accent1"/>
              </a:buClr>
            </a:pPr>
            <a:r>
              <a:rPr lang="ja-JP" altLang="en-US" sz="1400" dirty="0">
                <a:solidFill>
                  <a:schemeClr val="tx1"/>
                </a:solidFill>
                <a:latin typeface="メイリオ" panose="020B0604030504040204" pitchFamily="50" charset="-128"/>
                <a:ea typeface="メイリオ" panose="020B0604030504040204" pitchFamily="50" charset="-128"/>
              </a:rPr>
              <a:t>   厚生労働省コールセンター　℡ </a:t>
            </a:r>
            <a:r>
              <a:rPr lang="en-US" altLang="ja-JP" sz="1400" dirty="0">
                <a:solidFill>
                  <a:schemeClr val="tx1"/>
                </a:solidFill>
                <a:latin typeface="メイリオ" panose="020B0604030504040204" pitchFamily="50" charset="-128"/>
                <a:ea typeface="メイリオ" panose="020B0604030504040204" pitchFamily="50" charset="-128"/>
              </a:rPr>
              <a:t>0120-002-719</a:t>
            </a:r>
            <a:r>
              <a:rPr lang="zh-TW" altLang="en-US" sz="1400" dirty="0">
                <a:solidFill>
                  <a:schemeClr val="tx1"/>
                </a:solidFill>
                <a:latin typeface="メイリオ" panose="020B0604030504040204" pitchFamily="50" charset="-128"/>
                <a:ea typeface="メイリオ" panose="020B0604030504040204" pitchFamily="50" charset="-128"/>
              </a:rPr>
              <a:t>（通話料無料）</a:t>
            </a:r>
          </a:p>
          <a:p>
            <a:pPr>
              <a:lnSpc>
                <a:spcPct val="110000"/>
              </a:lnSpc>
              <a:spcBef>
                <a:spcPts val="600"/>
              </a:spcBef>
              <a:buClr>
                <a:schemeClr val="accent1"/>
              </a:buClr>
            </a:pPr>
            <a:r>
              <a:rPr lang="ja-JP" altLang="en-US" sz="1400" dirty="0">
                <a:solidFill>
                  <a:schemeClr val="tx1"/>
                </a:solidFill>
                <a:latin typeface="メイリオ" panose="020B0604030504040204" pitchFamily="50" charset="-128"/>
                <a:ea typeface="メイリオ" panose="020B0604030504040204" pitchFamily="50" charset="-128"/>
              </a:rPr>
              <a:t>　月曜日～土曜日（日曜・祝日除く）　</a:t>
            </a:r>
            <a:r>
              <a:rPr lang="en-US" altLang="ja-JP" sz="1400" dirty="0">
                <a:solidFill>
                  <a:schemeClr val="tx1"/>
                </a:solidFill>
                <a:latin typeface="メイリオ" panose="020B0604030504040204" pitchFamily="50" charset="-128"/>
                <a:ea typeface="メイリオ" panose="020B0604030504040204" pitchFamily="50" charset="-128"/>
              </a:rPr>
              <a:t>9</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00</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18</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00</a:t>
            </a:r>
          </a:p>
          <a:p>
            <a:pPr>
              <a:lnSpc>
                <a:spcPct val="110000"/>
              </a:lnSpc>
              <a:spcBef>
                <a:spcPts val="600"/>
              </a:spcBef>
              <a:buClr>
                <a:schemeClr val="accent1"/>
              </a:buClr>
            </a:pPr>
            <a:r>
              <a:rPr lang="ja-JP" altLang="en-US" sz="1400" dirty="0" smtClean="0">
                <a:solidFill>
                  <a:schemeClr val="tx1"/>
                </a:solidFill>
                <a:latin typeface="メイリオ" panose="020B0604030504040204" pitchFamily="50" charset="-128"/>
                <a:ea typeface="メイリオ" panose="020B0604030504040204" pitchFamily="50" charset="-128"/>
              </a:rPr>
              <a:t>●医療費窓口負担割合・被保険者証等に関するお問い合わせ</a:t>
            </a:r>
            <a:endParaRPr lang="ja-JP" altLang="en-US" sz="14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buClr>
                <a:schemeClr val="accent1"/>
              </a:buClr>
            </a:pP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 ・奈良県</a:t>
            </a:r>
            <a:r>
              <a:rPr lang="ja-JP" altLang="en-US" sz="1400" dirty="0">
                <a:solidFill>
                  <a:schemeClr val="tx1"/>
                </a:solidFill>
                <a:latin typeface="メイリオ" panose="020B0604030504040204" pitchFamily="50" charset="-128"/>
                <a:ea typeface="メイリオ" panose="020B0604030504040204" pitchFamily="50" charset="-128"/>
              </a:rPr>
              <a:t>後期高齢者医療広域連合　℡ </a:t>
            </a:r>
            <a:r>
              <a:rPr lang="en-US" altLang="ja-JP" sz="1400" dirty="0">
                <a:solidFill>
                  <a:schemeClr val="tx1"/>
                </a:solidFill>
                <a:latin typeface="メイリオ" panose="020B0604030504040204" pitchFamily="50" charset="-128"/>
                <a:ea typeface="メイリオ" panose="020B0604030504040204" pitchFamily="50" charset="-128"/>
              </a:rPr>
              <a:t>0744-29-8430</a:t>
            </a:r>
          </a:p>
          <a:p>
            <a:pPr>
              <a:lnSpc>
                <a:spcPct val="110000"/>
              </a:lnSpc>
              <a:spcBef>
                <a:spcPts val="600"/>
              </a:spcBef>
              <a:buClr>
                <a:schemeClr val="accent1"/>
              </a:buClr>
            </a:pPr>
            <a:r>
              <a:rPr lang="ja-JP" altLang="en-US" sz="1400" dirty="0" smtClean="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桜井市 保険医療課 医療係 </a:t>
            </a:r>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smtClean="0">
                <a:solidFill>
                  <a:schemeClr val="tx1"/>
                </a:solidFill>
                <a:latin typeface="メイリオ" panose="020B0604030504040204" pitchFamily="50" charset="-128"/>
                <a:ea typeface="メイリオ" panose="020B0604030504040204" pitchFamily="50" charset="-128"/>
              </a:rPr>
              <a:t>0744-42-9111</a:t>
            </a:r>
            <a:r>
              <a:rPr lang="ja-JP" altLang="en-US" sz="1200" dirty="0" smtClean="0">
                <a:solidFill>
                  <a:schemeClr val="tx1"/>
                </a:solidFill>
                <a:latin typeface="メイリオ" panose="020B0604030504040204" pitchFamily="50" charset="-128"/>
                <a:ea typeface="メイリオ" panose="020B0604030504040204" pitchFamily="50" charset="-128"/>
              </a:rPr>
              <a:t>（内線</a:t>
            </a:r>
            <a:r>
              <a:rPr lang="en-US" altLang="ja-JP" sz="1200" dirty="0" smtClean="0">
                <a:solidFill>
                  <a:schemeClr val="tx1"/>
                </a:solidFill>
                <a:latin typeface="メイリオ" panose="020B0604030504040204" pitchFamily="50" charset="-128"/>
                <a:ea typeface="メイリオ" panose="020B0604030504040204" pitchFamily="50" charset="-128"/>
              </a:rPr>
              <a:t>2772</a:t>
            </a:r>
            <a:r>
              <a:rPr lang="ja-JP" altLang="en-US" sz="1200" dirty="0" smtClean="0">
                <a:solidFill>
                  <a:schemeClr val="tx1"/>
                </a:solidFill>
                <a:latin typeface="メイリオ" panose="020B0604030504040204" pitchFamily="50" charset="-128"/>
                <a:ea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0914" y="8758394"/>
            <a:ext cx="1757085" cy="1140978"/>
          </a:xfrm>
          <a:prstGeom prst="rect">
            <a:avLst/>
          </a:prstGeom>
        </p:spPr>
      </p:pic>
      <p:sp>
        <p:nvSpPr>
          <p:cNvPr id="15" name="テキスト ボックス 14"/>
          <p:cNvSpPr txBox="1"/>
          <p:nvPr/>
        </p:nvSpPr>
        <p:spPr>
          <a:xfrm>
            <a:off x="0" y="4743139"/>
            <a:ext cx="6858000" cy="360000"/>
          </a:xfrm>
          <a:prstGeom prst="rect">
            <a:avLst/>
          </a:prstGeom>
          <a:solidFill>
            <a:srgbClr val="66FFFF"/>
          </a:solidFill>
        </p:spPr>
        <p:txBody>
          <a:bodyPr wrap="square" bIns="36000" rtlCol="0" anchor="ctr">
            <a:noAutofit/>
          </a:bodyPr>
          <a:lstStyle/>
          <a:p>
            <a:pPr>
              <a:lnSpc>
                <a:spcPct val="110000"/>
              </a:lnSpc>
            </a:pPr>
            <a:r>
              <a:rPr kumimoji="1" lang="ja-JP" altLang="en-US" sz="1600" b="1" dirty="0" smtClean="0">
                <a:latin typeface="メイリオ" panose="020B0604030504040204" pitchFamily="50" charset="-128"/>
                <a:ea typeface="メイリオ" panose="020B0604030504040204" pitchFamily="50" charset="-128"/>
              </a:rPr>
              <a:t>　 </a:t>
            </a:r>
            <a:r>
              <a:rPr kumimoji="1" lang="en-US" altLang="ja-JP" sz="1600" b="1" dirty="0">
                <a:latin typeface="メイリオ" panose="020B0604030504040204" pitchFamily="50" charset="-128"/>
                <a:ea typeface="メイリオ" panose="020B0604030504040204" pitchFamily="50" charset="-128"/>
              </a:rPr>
              <a:t>20</a:t>
            </a:r>
            <a:r>
              <a:rPr lang="en-US" altLang="ja-JP" sz="1600" b="1" dirty="0">
                <a:latin typeface="メイリオ" panose="020B0604030504040204" pitchFamily="50" charset="-128"/>
                <a:ea typeface="メイリオ" panose="020B0604030504040204" pitchFamily="50" charset="-128"/>
              </a:rPr>
              <a:t>22</a:t>
            </a:r>
            <a:r>
              <a:rPr kumimoji="1" lang="ja-JP" altLang="en-US" sz="1600" b="1" dirty="0">
                <a:latin typeface="メイリオ" panose="020B0604030504040204" pitchFamily="50" charset="-128"/>
                <a:ea typeface="メイリオ" panose="020B0604030504040204" pitchFamily="50" charset="-128"/>
              </a:rPr>
              <a:t>年</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令和４年</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度の被保険者証の発送について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82376" y="5211660"/>
            <a:ext cx="6327600" cy="1706621"/>
          </a:xfrm>
          <a:prstGeom prst="rect">
            <a:avLst/>
          </a:prstGeom>
          <a:noFill/>
        </p:spPr>
        <p:txBody>
          <a:bodyPr wrap="square" rtlCol="0">
            <a:spAutoFit/>
          </a:bodyPr>
          <a:lstStyle/>
          <a:p>
            <a:pPr>
              <a:lnSpc>
                <a:spcPct val="110000"/>
              </a:lnSpc>
              <a:spcBef>
                <a:spcPts val="300"/>
              </a:spcBef>
              <a:buClr>
                <a:schemeClr val="tx1"/>
              </a:buClr>
            </a:pPr>
            <a:r>
              <a:rPr kumimoji="1" lang="en-US" altLang="ja-JP" sz="1400" b="1" dirty="0">
                <a:latin typeface="メイリオ" panose="020B0604030504040204" pitchFamily="50" charset="-128"/>
                <a:ea typeface="メイリオ" panose="020B0604030504040204" pitchFamily="50" charset="-128"/>
              </a:rPr>
              <a:t>2022</a:t>
            </a:r>
            <a:r>
              <a:rPr kumimoji="1" lang="ja-JP" altLang="en-US" sz="1400" b="1" dirty="0">
                <a:latin typeface="メイリオ" panose="020B0604030504040204" pitchFamily="50" charset="-128"/>
                <a:ea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令和４年</a:t>
            </a:r>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度の被保険者証は、年２回発送となります。</a:t>
            </a:r>
            <a:endParaRPr kumimoji="1" lang="en-US" altLang="ja-JP" sz="14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lang="ja-JP" altLang="en-US" sz="1400"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１回目は７月下旬ごろ</a:t>
            </a:r>
            <a:r>
              <a:rPr kumimoji="1" lang="ja-JP" altLang="en-US" sz="1400" b="1" dirty="0">
                <a:latin typeface="メイリオ" panose="020B0604030504040204" pitchFamily="50" charset="-128"/>
                <a:ea typeface="メイリオ" panose="020B0604030504040204" pitchFamily="50" charset="-128"/>
              </a:rPr>
              <a:t>に</a:t>
            </a:r>
            <a:r>
              <a:rPr kumimoji="1" lang="ja-JP" altLang="en-US" sz="1400" b="1" dirty="0" smtClean="0">
                <a:latin typeface="メイリオ" panose="020B0604030504040204" pitchFamily="50" charset="-128"/>
                <a:ea typeface="メイリオ" panose="020B0604030504040204" pitchFamily="50" charset="-128"/>
              </a:rPr>
              <a:t>、令和４年８月１日からお使いいただける令和</a:t>
            </a:r>
            <a:endParaRPr kumimoji="1" lang="en-US" altLang="ja-JP" sz="14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kumimoji="1" lang="ja-JP" altLang="en-US" sz="1400" b="1"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４年９月３０日</a:t>
            </a:r>
            <a:r>
              <a:rPr kumimoji="1" lang="ja-JP" altLang="en-US" sz="1400" b="1" dirty="0">
                <a:latin typeface="メイリオ" panose="020B0604030504040204" pitchFamily="50" charset="-128"/>
                <a:ea typeface="メイリオ" panose="020B0604030504040204" pitchFamily="50" charset="-128"/>
              </a:rPr>
              <a:t>（有効期限）</a:t>
            </a:r>
            <a:r>
              <a:rPr kumimoji="1" lang="ja-JP" altLang="en-US" sz="1400" b="1" dirty="0" smtClean="0">
                <a:latin typeface="メイリオ" panose="020B0604030504040204" pitchFamily="50" charset="-128"/>
                <a:ea typeface="メイリオ" panose="020B0604030504040204" pitchFamily="50" charset="-128"/>
              </a:rPr>
              <a:t>までの被保険者証を発送いたします。</a:t>
            </a:r>
            <a:endParaRPr kumimoji="1" lang="en-US" altLang="ja-JP" sz="14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lang="ja-JP" altLang="en-US" sz="1400"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２回目は９月下</a:t>
            </a:r>
            <a:r>
              <a:rPr kumimoji="1" lang="ja-JP" altLang="en-US" sz="1400" b="1" dirty="0">
                <a:latin typeface="メイリオ" panose="020B0604030504040204" pitchFamily="50" charset="-128"/>
                <a:ea typeface="メイリオ" panose="020B0604030504040204" pitchFamily="50" charset="-128"/>
              </a:rPr>
              <a:t>旬</a:t>
            </a:r>
            <a:r>
              <a:rPr kumimoji="1" lang="ja-JP" altLang="en-US" sz="1400" b="1" dirty="0" smtClean="0">
                <a:latin typeface="メイリオ" panose="020B0604030504040204" pitchFamily="50" charset="-128"/>
                <a:ea typeface="メイリオ" panose="020B0604030504040204" pitchFamily="50" charset="-128"/>
              </a:rPr>
              <a:t>ごろに、制度の施行日である令和４年１０月１日から</a:t>
            </a:r>
            <a:endParaRPr kumimoji="1" lang="en-US" altLang="ja-JP" sz="14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kumimoji="1" lang="ja-JP" altLang="en-US" sz="1400" b="1"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 お使いいただける令和５年７月</a:t>
            </a:r>
            <a:r>
              <a:rPr kumimoji="1" lang="ja-JP" altLang="en-US" sz="1400" b="1" dirty="0">
                <a:latin typeface="メイリオ" panose="020B0604030504040204" pitchFamily="50" charset="-128"/>
                <a:ea typeface="メイリオ" panose="020B0604030504040204" pitchFamily="50" charset="-128"/>
              </a:rPr>
              <a:t>３１日（有効期限）までの被保険者証</a:t>
            </a:r>
            <a:r>
              <a:rPr kumimoji="1" lang="ja-JP" altLang="en-US" sz="1400" b="1" dirty="0" smtClean="0">
                <a:latin typeface="メイリオ" panose="020B0604030504040204" pitchFamily="50" charset="-128"/>
                <a:ea typeface="メイリオ" panose="020B0604030504040204" pitchFamily="50" charset="-128"/>
              </a:rPr>
              <a:t>を</a:t>
            </a:r>
            <a:endParaRPr kumimoji="1" lang="en-US" altLang="ja-JP" sz="1400" b="1" dirty="0" smtClean="0">
              <a:latin typeface="メイリオ" panose="020B0604030504040204" pitchFamily="50" charset="-128"/>
              <a:ea typeface="メイリオ" panose="020B0604030504040204" pitchFamily="50" charset="-128"/>
            </a:endParaRPr>
          </a:p>
          <a:p>
            <a:pPr>
              <a:lnSpc>
                <a:spcPct val="110000"/>
              </a:lnSpc>
              <a:spcBef>
                <a:spcPts val="300"/>
              </a:spcBef>
              <a:buClr>
                <a:schemeClr val="tx1"/>
              </a:buClr>
            </a:pPr>
            <a:r>
              <a:rPr kumimoji="1" lang="ja-JP" altLang="en-US" sz="1400" b="1"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 発送いたします。</a:t>
            </a:r>
            <a:endParaRPr kumimoji="1" lang="en-US" altLang="ja-JP" sz="14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6624" y="7047361"/>
            <a:ext cx="6858000" cy="360000"/>
          </a:xfrm>
          <a:prstGeom prst="rect">
            <a:avLst/>
          </a:prstGeom>
          <a:solidFill>
            <a:srgbClr val="66FFFF"/>
          </a:solidFill>
        </p:spPr>
        <p:txBody>
          <a:bodyPr wrap="square" bIns="36000" rtlCol="0" anchor="ctr">
            <a:noAutofit/>
          </a:bodyPr>
          <a:lstStyle/>
          <a:p>
            <a:pPr>
              <a:lnSpc>
                <a:spcPct val="110000"/>
              </a:lnSpc>
            </a:pPr>
            <a:r>
              <a:rPr kumimoji="1" lang="ja-JP" altLang="en-US" sz="1600" b="1" dirty="0" smtClean="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お問い合わせ</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449582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836</TotalTime>
  <Words>1134</Words>
  <Application>Microsoft Office PowerPoint</Application>
  <PresentationFormat>A4 210 x 297 mm</PresentationFormat>
  <Paragraphs>99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メイリオ</vt:lpstr>
      <vt:lpstr>游ゴシック</vt:lpstr>
      <vt:lpstr>游ゴシック Light</vt:lpstr>
      <vt:lpstr>Arial</vt:lpstr>
      <vt:lpstr>Calibri</vt:lpstr>
      <vt:lpstr>Calibri Light</vt:lpstr>
      <vt:lpstr>Wingdings</vt:lpstr>
      <vt:lpstr>Office テーマ</vt:lpstr>
      <vt:lpstr>　2022年(令和４年)10月１日から、  　後期高齢者医療制度の窓口負担割合が一部変わります。</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後期高齢者医療制度の窓口負担割合が変わります</dc:title>
  <dc:creator>Windows User</dc:creator>
  <cp:lastModifiedBy>中野 操代</cp:lastModifiedBy>
  <cp:revision>31</cp:revision>
  <cp:lastPrinted>2022-01-24T02:13:55Z</cp:lastPrinted>
  <dcterms:created xsi:type="dcterms:W3CDTF">2022-01-20T02:02:11Z</dcterms:created>
  <dcterms:modified xsi:type="dcterms:W3CDTF">2022-03-23T02:47:43Z</dcterms:modified>
</cp:coreProperties>
</file>